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Montaser Arabic" charset="1" panose="00000500000000000000"/>
      <p:regular r:id="rId26"/>
    </p:embeddedFont>
    <p:embeddedFont>
      <p:font typeface="Source Serif Pro Bold" charset="1" panose="02040803050405020204"/>
      <p:regular r:id="rId27"/>
    </p:embeddedFont>
    <p:embeddedFont>
      <p:font typeface="Source Serif Pro" charset="1" panose="02040603050405020204"/>
      <p:regular r:id="rId28"/>
    </p:embeddedFont>
    <p:embeddedFont>
      <p:font typeface="Montserrat Bold" charset="1" panose="00000800000000000000"/>
      <p:regular r:id="rId29"/>
    </p:embeddedFont>
    <p:embeddedFont>
      <p:font typeface="Monterchi Serif Bold" charset="1" panose="02000503060000020004"/>
      <p:regular r:id="rId30"/>
    </p:embeddedFont>
    <p:embeddedFont>
      <p:font typeface="Source Sans Pro" charset="1" panose="020B0503030403020204"/>
      <p:regular r:id="rId31"/>
    </p:embeddedFont>
    <p:embeddedFont>
      <p:font typeface="Source Sans Pro Bold" charset="1" panose="020B0703030403020204"/>
      <p:regular r:id="rId32"/>
    </p:embeddedFont>
    <p:embeddedFont>
      <p:font typeface="Monterchi Serif" charset="1" panose="02000503060000020004"/>
      <p:regular r:id="rId33"/>
    </p:embeddedFont>
    <p:embeddedFont>
      <p:font typeface="Karimun" charset="1" panose="0000000000000000000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jpeg>
</file>

<file path=ppt/media/image18.jpeg>
</file>

<file path=ppt/media/image19.png>
</file>

<file path=ppt/media/image2.png>
</file>

<file path=ppt/media/image20.jpeg>
</file>

<file path=ppt/media/image21.jpeg>
</file>

<file path=ppt/media/image3.jpe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jpeg" Type="http://schemas.openxmlformats.org/officeDocument/2006/relationships/image"/><Relationship Id="rId4" Target="../media/image6.jpeg" Type="http://schemas.openxmlformats.org/officeDocument/2006/relationships/image"/><Relationship Id="rId5" Target="../media/image13.jpeg" Type="http://schemas.openxmlformats.org/officeDocument/2006/relationships/image"/><Relationship Id="rId6" Target="../media/image14.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png" Type="http://schemas.openxmlformats.org/officeDocument/2006/relationships/image"/><Relationship Id="rId4" Target="../media/image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16.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18.jpeg" Type="http://schemas.openxmlformats.org/officeDocument/2006/relationships/image"/><Relationship Id="rId4" Target="../media/image19.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0.jpeg" Type="http://schemas.openxmlformats.org/officeDocument/2006/relationships/image"/><Relationship Id="rId4" Target="../media/image5.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2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6666580">
            <a:off x="9940565" y="2742945"/>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631316">
            <a:off x="-5544782" y="-3602311"/>
            <a:ext cx="8656207" cy="8953145"/>
          </a:xfrm>
          <a:custGeom>
            <a:avLst/>
            <a:gdLst/>
            <a:ahLst/>
            <a:cxnLst/>
            <a:rect r="r" b="b" t="t" l="l"/>
            <a:pathLst>
              <a:path h="8953145" w="8656207">
                <a:moveTo>
                  <a:pt x="0" y="0"/>
                </a:moveTo>
                <a:lnTo>
                  <a:pt x="8656207" y="0"/>
                </a:lnTo>
                <a:lnTo>
                  <a:pt x="8656207" y="8953145"/>
                </a:lnTo>
                <a:lnTo>
                  <a:pt x="0" y="8953145"/>
                </a:lnTo>
                <a:lnTo>
                  <a:pt x="0" y="0"/>
                </a:lnTo>
                <a:close/>
              </a:path>
            </a:pathLst>
          </a:custGeom>
          <a:blipFill>
            <a:blip r:embed="rId2">
              <a:alphaModFix amt="8999"/>
            </a:blip>
            <a:stretch>
              <a:fillRect l="0" t="0" r="0" b="0"/>
            </a:stretch>
          </a:blipFill>
        </p:spPr>
      </p:sp>
      <p:sp>
        <p:nvSpPr>
          <p:cNvPr name="Freeform 4" id="4"/>
          <p:cNvSpPr/>
          <p:nvPr/>
        </p:nvSpPr>
        <p:spPr>
          <a:xfrm flipH="false" flipV="false" rot="0">
            <a:off x="-447446" y="3570606"/>
            <a:ext cx="8343860" cy="9123127"/>
          </a:xfrm>
          <a:custGeom>
            <a:avLst/>
            <a:gdLst/>
            <a:ahLst/>
            <a:cxnLst/>
            <a:rect r="r" b="b" t="t" l="l"/>
            <a:pathLst>
              <a:path h="9123127" w="8343860">
                <a:moveTo>
                  <a:pt x="0" y="0"/>
                </a:moveTo>
                <a:lnTo>
                  <a:pt x="8343859" y="0"/>
                </a:lnTo>
                <a:lnTo>
                  <a:pt x="8343859" y="9123127"/>
                </a:lnTo>
                <a:lnTo>
                  <a:pt x="0" y="9123127"/>
                </a:lnTo>
                <a:lnTo>
                  <a:pt x="0" y="0"/>
                </a:lnTo>
                <a:close/>
              </a:path>
            </a:pathLst>
          </a:custGeom>
          <a:blipFill>
            <a:blip r:embed="rId3"/>
            <a:stretch>
              <a:fillRect l="0" t="0" r="0" b="0"/>
            </a:stretch>
          </a:blipFill>
        </p:spPr>
      </p:sp>
      <p:sp>
        <p:nvSpPr>
          <p:cNvPr name="Freeform 5" id="5"/>
          <p:cNvSpPr/>
          <p:nvPr/>
        </p:nvSpPr>
        <p:spPr>
          <a:xfrm flipH="false" flipV="false" rot="-10800000">
            <a:off x="12061045" y="-921738"/>
            <a:ext cx="7797854" cy="8526128"/>
          </a:xfrm>
          <a:custGeom>
            <a:avLst/>
            <a:gdLst/>
            <a:ahLst/>
            <a:cxnLst/>
            <a:rect r="r" b="b" t="t" l="l"/>
            <a:pathLst>
              <a:path h="8526128" w="7797854">
                <a:moveTo>
                  <a:pt x="0" y="0"/>
                </a:moveTo>
                <a:lnTo>
                  <a:pt x="7797854" y="0"/>
                </a:lnTo>
                <a:lnTo>
                  <a:pt x="7797854" y="8526128"/>
                </a:lnTo>
                <a:lnTo>
                  <a:pt x="0" y="8526128"/>
                </a:lnTo>
                <a:lnTo>
                  <a:pt x="0" y="0"/>
                </a:lnTo>
                <a:close/>
              </a:path>
            </a:pathLst>
          </a:custGeom>
          <a:blipFill>
            <a:blip r:embed="rId3"/>
            <a:stretch>
              <a:fillRect l="0" t="0" r="0" b="0"/>
            </a:stretch>
          </a:blipFill>
        </p:spPr>
      </p:sp>
      <p:sp>
        <p:nvSpPr>
          <p:cNvPr name="Freeform 6" id="6"/>
          <p:cNvSpPr/>
          <p:nvPr/>
        </p:nvSpPr>
        <p:spPr>
          <a:xfrm flipH="false" flipV="false" rot="0">
            <a:off x="10682648" y="1468727"/>
            <a:ext cx="7342550" cy="6851930"/>
          </a:xfrm>
          <a:custGeom>
            <a:avLst/>
            <a:gdLst/>
            <a:ahLst/>
            <a:cxnLst/>
            <a:rect r="r" b="b" t="t" l="l"/>
            <a:pathLst>
              <a:path h="6851930" w="7342550">
                <a:moveTo>
                  <a:pt x="0" y="0"/>
                </a:moveTo>
                <a:lnTo>
                  <a:pt x="7342550" y="0"/>
                </a:lnTo>
                <a:lnTo>
                  <a:pt x="7342550" y="6851930"/>
                </a:lnTo>
                <a:lnTo>
                  <a:pt x="0" y="6851930"/>
                </a:lnTo>
                <a:lnTo>
                  <a:pt x="0" y="0"/>
                </a:lnTo>
                <a:close/>
              </a:path>
            </a:pathLst>
          </a:custGeom>
          <a:blipFill>
            <a:blip r:embed="rId4"/>
            <a:stretch>
              <a:fillRect l="-23045" t="-23051" r="-81665" b="-23051"/>
            </a:stretch>
          </a:blipFill>
          <a:ln w="38100" cap="rnd">
            <a:solidFill>
              <a:srgbClr val="000000"/>
            </a:solidFill>
            <a:prstDash val="solid"/>
            <a:round/>
          </a:ln>
        </p:spPr>
      </p:sp>
      <p:sp>
        <p:nvSpPr>
          <p:cNvPr name="TextBox 7" id="7"/>
          <p:cNvSpPr txBox="true"/>
          <p:nvPr/>
        </p:nvSpPr>
        <p:spPr>
          <a:xfrm rot="0">
            <a:off x="-214753" y="1514906"/>
            <a:ext cx="10776129" cy="4641804"/>
          </a:xfrm>
          <a:prstGeom prst="rect">
            <a:avLst/>
          </a:prstGeom>
        </p:spPr>
        <p:txBody>
          <a:bodyPr anchor="t" rtlCol="false" tIns="0" lIns="0" bIns="0" rIns="0">
            <a:spAutoFit/>
          </a:bodyPr>
          <a:lstStyle/>
          <a:p>
            <a:pPr algn="ctr" marL="0" indent="0" lvl="0">
              <a:lnSpc>
                <a:spcPts val="9277"/>
              </a:lnSpc>
              <a:spcBef>
                <a:spcPct val="0"/>
              </a:spcBef>
            </a:pPr>
            <a:r>
              <a:rPr lang="en-US" sz="6626" spc="291">
                <a:solidFill>
                  <a:srgbClr val="1E140C"/>
                </a:solidFill>
                <a:latin typeface="Montaser Arabic"/>
                <a:ea typeface="Montaser Arabic"/>
                <a:cs typeface="Montaser Arabic"/>
                <a:sym typeface="Montaser Arabic"/>
              </a:rPr>
              <a:t>ANÁLISIS Y PREDICCIÓN DE PRECIOS DE RELOJES DE LUJO</a:t>
            </a:r>
          </a:p>
        </p:txBody>
      </p:sp>
      <p:sp>
        <p:nvSpPr>
          <p:cNvPr name="TextBox 8" id="8"/>
          <p:cNvSpPr txBox="true"/>
          <p:nvPr/>
        </p:nvSpPr>
        <p:spPr>
          <a:xfrm rot="0">
            <a:off x="9910181" y="8608079"/>
            <a:ext cx="7185790" cy="1233767"/>
          </a:xfrm>
          <a:prstGeom prst="rect">
            <a:avLst/>
          </a:prstGeom>
        </p:spPr>
        <p:txBody>
          <a:bodyPr anchor="t" rtlCol="false" tIns="0" lIns="0" bIns="0" rIns="0">
            <a:spAutoFit/>
          </a:bodyPr>
          <a:lstStyle/>
          <a:p>
            <a:pPr algn="r">
              <a:lnSpc>
                <a:spcPts val="4972"/>
              </a:lnSpc>
            </a:pPr>
          </a:p>
          <a:p>
            <a:pPr algn="r" marL="0" indent="0" lvl="0">
              <a:lnSpc>
                <a:spcPts val="4972"/>
              </a:lnSpc>
              <a:spcBef>
                <a:spcPct val="0"/>
              </a:spcBef>
            </a:pPr>
            <a:r>
              <a:rPr lang="en-US" b="true" sz="3551" spc="78">
                <a:solidFill>
                  <a:srgbClr val="3D2917"/>
                </a:solidFill>
                <a:latin typeface="Source Serif Pro Bold"/>
                <a:ea typeface="Source Serif Pro Bold"/>
                <a:cs typeface="Source Serif Pro Bold"/>
                <a:sym typeface="Source Serif Pro Bold"/>
              </a:rPr>
              <a:t>Gabriela Conte</a:t>
            </a:r>
          </a:p>
        </p:txBody>
      </p:sp>
      <p:sp>
        <p:nvSpPr>
          <p:cNvPr name="TextBox 9" id="9"/>
          <p:cNvSpPr txBox="true"/>
          <p:nvPr/>
        </p:nvSpPr>
        <p:spPr>
          <a:xfrm rot="0">
            <a:off x="14009007" y="417735"/>
            <a:ext cx="3626362" cy="456527"/>
          </a:xfrm>
          <a:prstGeom prst="rect">
            <a:avLst/>
          </a:prstGeom>
        </p:spPr>
        <p:txBody>
          <a:bodyPr anchor="t" rtlCol="false" tIns="0" lIns="0" bIns="0" rIns="0">
            <a:spAutoFit/>
          </a:bodyPr>
          <a:lstStyle/>
          <a:p>
            <a:pPr algn="just" marL="0" indent="0" lvl="0">
              <a:lnSpc>
                <a:spcPts val="3712"/>
              </a:lnSpc>
              <a:spcBef>
                <a:spcPct val="0"/>
              </a:spcBef>
            </a:pPr>
            <a:r>
              <a:rPr lang="en-US" sz="2651" spc="58">
                <a:solidFill>
                  <a:srgbClr val="3D2917"/>
                </a:solidFill>
                <a:latin typeface="Source Serif Pro"/>
                <a:ea typeface="Source Serif Pro"/>
                <a:cs typeface="Source Serif Pro"/>
                <a:sym typeface="Source Serif Pro"/>
              </a:rPr>
              <a:t>Abril 2025</a:t>
            </a:r>
          </a:p>
        </p:txBody>
      </p:sp>
      <p:sp>
        <p:nvSpPr>
          <p:cNvPr name="TextBox 10" id="10"/>
          <p:cNvSpPr txBox="true"/>
          <p:nvPr/>
        </p:nvSpPr>
        <p:spPr>
          <a:xfrm rot="0">
            <a:off x="-214753" y="6623435"/>
            <a:ext cx="9703269" cy="1508734"/>
          </a:xfrm>
          <a:prstGeom prst="rect">
            <a:avLst/>
          </a:prstGeom>
        </p:spPr>
        <p:txBody>
          <a:bodyPr anchor="t" rtlCol="false" tIns="0" lIns="0" bIns="0" rIns="0">
            <a:spAutoFit/>
          </a:bodyPr>
          <a:lstStyle/>
          <a:p>
            <a:pPr algn="ctr" marL="0" indent="0" lvl="0">
              <a:lnSpc>
                <a:spcPts val="6091"/>
              </a:lnSpc>
              <a:spcBef>
                <a:spcPct val="0"/>
              </a:spcBef>
            </a:pPr>
            <a:r>
              <a:rPr lang="en-US" b="true" sz="4351" spc="95">
                <a:solidFill>
                  <a:srgbClr val="3D2917"/>
                </a:solidFill>
                <a:latin typeface="Montserrat Bold"/>
                <a:ea typeface="Montserrat Bold"/>
                <a:cs typeface="Montserrat Bold"/>
                <a:sym typeface="Montserrat Bold"/>
              </a:rPr>
              <a:t>Un enfoque de Machine Learning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0">
            <a:off x="-523670" y="5143500"/>
            <a:ext cx="9352494" cy="5237396"/>
          </a:xfrm>
          <a:custGeom>
            <a:avLst/>
            <a:gdLst/>
            <a:ahLst/>
            <a:cxnLst/>
            <a:rect r="r" b="b" t="t" l="l"/>
            <a:pathLst>
              <a:path h="5237396" w="9352494">
                <a:moveTo>
                  <a:pt x="0" y="0"/>
                </a:moveTo>
                <a:lnTo>
                  <a:pt x="9352494" y="0"/>
                </a:lnTo>
                <a:lnTo>
                  <a:pt x="9352494" y="5237396"/>
                </a:lnTo>
                <a:lnTo>
                  <a:pt x="0" y="5237396"/>
                </a:lnTo>
                <a:lnTo>
                  <a:pt x="0" y="0"/>
                </a:lnTo>
                <a:close/>
              </a:path>
            </a:pathLst>
          </a:custGeom>
          <a:blipFill>
            <a:blip r:embed="rId2"/>
            <a:stretch>
              <a:fillRect l="0" t="0" r="0" b="0"/>
            </a:stretch>
          </a:blipFill>
        </p:spPr>
      </p:sp>
      <p:sp>
        <p:nvSpPr>
          <p:cNvPr name="Freeform 3" id="3"/>
          <p:cNvSpPr/>
          <p:nvPr/>
        </p:nvSpPr>
        <p:spPr>
          <a:xfrm flipH="false" flipV="false" rot="0">
            <a:off x="3178195" y="4985585"/>
            <a:ext cx="11301259" cy="4901921"/>
          </a:xfrm>
          <a:custGeom>
            <a:avLst/>
            <a:gdLst/>
            <a:ahLst/>
            <a:cxnLst/>
            <a:rect r="r" b="b" t="t" l="l"/>
            <a:pathLst>
              <a:path h="4901921" w="11301259">
                <a:moveTo>
                  <a:pt x="0" y="0"/>
                </a:moveTo>
                <a:lnTo>
                  <a:pt x="11301258" y="0"/>
                </a:lnTo>
                <a:lnTo>
                  <a:pt x="11301258" y="4901921"/>
                </a:lnTo>
                <a:lnTo>
                  <a:pt x="0" y="4901921"/>
                </a:lnTo>
                <a:lnTo>
                  <a:pt x="0" y="0"/>
                </a:lnTo>
                <a:close/>
              </a:path>
            </a:pathLst>
          </a:custGeom>
          <a:blipFill>
            <a:blip r:embed="rId3"/>
            <a:stretch>
              <a:fillRect l="0" t="0" r="0" b="0"/>
            </a:stretch>
          </a:blipFill>
        </p:spPr>
      </p:sp>
      <p:sp>
        <p:nvSpPr>
          <p:cNvPr name="TextBox 4" id="4"/>
          <p:cNvSpPr txBox="true"/>
          <p:nvPr/>
        </p:nvSpPr>
        <p:spPr>
          <a:xfrm rot="0">
            <a:off x="0" y="391160"/>
            <a:ext cx="17796589" cy="1151255"/>
          </a:xfrm>
          <a:prstGeom prst="rect">
            <a:avLst/>
          </a:prstGeom>
        </p:spPr>
        <p:txBody>
          <a:bodyPr anchor="t" rtlCol="false" tIns="0" lIns="0" bIns="0" rIns="0">
            <a:spAutoFit/>
          </a:bodyPr>
          <a:lstStyle/>
          <a:p>
            <a:pPr algn="ctr">
              <a:lnSpc>
                <a:spcPts val="9520"/>
              </a:lnSpc>
            </a:pPr>
            <a:r>
              <a:rPr lang="en-US" b="true" sz="6800">
                <a:solidFill>
                  <a:srgbClr val="3D2917"/>
                </a:solidFill>
                <a:latin typeface="Monterchi Serif Bold"/>
                <a:ea typeface="Monterchi Serif Bold"/>
                <a:cs typeface="Monterchi Serif Bold"/>
                <a:sym typeface="Monterchi Serif Bold"/>
              </a:rPr>
              <a:t>PREPROCESAMIENTO - ANÁLISIS NUMERICO</a:t>
            </a:r>
          </a:p>
        </p:txBody>
      </p:sp>
      <p:sp>
        <p:nvSpPr>
          <p:cNvPr name="TextBox 5" id="5"/>
          <p:cNvSpPr txBox="true"/>
          <p:nvPr/>
        </p:nvSpPr>
        <p:spPr>
          <a:xfrm rot="0">
            <a:off x="207934" y="1634484"/>
            <a:ext cx="17872133" cy="3713951"/>
          </a:xfrm>
          <a:prstGeom prst="rect">
            <a:avLst/>
          </a:prstGeom>
        </p:spPr>
        <p:txBody>
          <a:bodyPr anchor="t" rtlCol="false" tIns="0" lIns="0" bIns="0" rIns="0">
            <a:spAutoFit/>
          </a:bodyPr>
          <a:lstStyle/>
          <a:p>
            <a:pPr algn="l">
              <a:lnSpc>
                <a:spcPts val="3719"/>
              </a:lnSpc>
            </a:pPr>
            <a:r>
              <a:rPr lang="en-US" sz="2656" spc="-61">
                <a:solidFill>
                  <a:srgbClr val="3D2917"/>
                </a:solidFill>
                <a:latin typeface="Source Sans Pro"/>
                <a:ea typeface="Source Sans Pro"/>
                <a:cs typeface="Source Sans Pro"/>
                <a:sym typeface="Source Sans Pro"/>
              </a:rPr>
              <a:t>En cuanto a las variables numéricas, se aplicó StandardScaler para estandarizar las variables. Esto fue necesario debido a que las variables numéricas originales estaban en unidades dispares, como el precio en miles y otras características como el tamaño de la caja en milímetros.</a:t>
            </a:r>
          </a:p>
          <a:p>
            <a:pPr algn="l">
              <a:lnSpc>
                <a:spcPts val="3719"/>
              </a:lnSpc>
            </a:pPr>
            <a:r>
              <a:rPr lang="en-US" sz="2656" spc="-61">
                <a:solidFill>
                  <a:srgbClr val="3D2917"/>
                </a:solidFill>
                <a:latin typeface="Source Sans Pro"/>
                <a:ea typeface="Source Sans Pro"/>
                <a:cs typeface="Source Sans Pro"/>
                <a:sym typeface="Source Sans Pro"/>
              </a:rPr>
              <a:t>En el caso de dos variables claramente sesgadas se les hizo una transformación logarítmica</a:t>
            </a:r>
          </a:p>
          <a:p>
            <a:pPr algn="l">
              <a:lnSpc>
                <a:spcPts val="3719"/>
              </a:lnSpc>
            </a:pPr>
            <a:r>
              <a:rPr lang="en-US" sz="2656" spc="-61">
                <a:solidFill>
                  <a:srgbClr val="3D2917"/>
                </a:solidFill>
                <a:latin typeface="Source Sans Pro"/>
                <a:ea typeface="Source Sans Pro"/>
                <a:cs typeface="Source Sans Pro"/>
                <a:sym typeface="Source Sans Pro"/>
              </a:rPr>
              <a:t> Los outliers fueron tratados inicialmente con la mediana, pero se decidió mantenerlos debido a que este tratamiento no favorecía el rendimiento del modelo.</a:t>
            </a:r>
          </a:p>
          <a:p>
            <a:pPr algn="l">
              <a:lnSpc>
                <a:spcPts val="3719"/>
              </a:lnSpc>
            </a:pPr>
          </a:p>
          <a:p>
            <a:pPr algn="l">
              <a:lnSpc>
                <a:spcPts val="3719"/>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818652">
            <a:off x="-1504697" y="1654042"/>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grpSp>
        <p:nvGrpSpPr>
          <p:cNvPr name="Group 3" id="3"/>
          <p:cNvGrpSpPr/>
          <p:nvPr/>
        </p:nvGrpSpPr>
        <p:grpSpPr>
          <a:xfrm rot="0">
            <a:off x="6553707" y="3561504"/>
            <a:ext cx="2498868" cy="2498868"/>
            <a:chOff x="0" y="0"/>
            <a:chExt cx="3331824" cy="3331824"/>
          </a:xfrm>
        </p:grpSpPr>
        <p:grpSp>
          <p:nvGrpSpPr>
            <p:cNvPr name="Group 4" id="4"/>
            <p:cNvGrpSpPr>
              <a:grpSpLocks noChangeAspect="true"/>
            </p:cNvGrpSpPr>
            <p:nvPr/>
          </p:nvGrpSpPr>
          <p:grpSpPr>
            <a:xfrm rot="0">
              <a:off x="0" y="0"/>
              <a:ext cx="3331824" cy="3331824"/>
              <a:chOff x="0" y="0"/>
              <a:chExt cx="14400530" cy="14400530"/>
            </a:xfrm>
          </p:grpSpPr>
          <p:sp>
            <p:nvSpPr>
              <p:cNvPr name="Freeform 5" id="5"/>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C29A7C"/>
              </a:solidFill>
            </p:spPr>
          </p:sp>
        </p:grpSp>
        <p:grpSp>
          <p:nvGrpSpPr>
            <p:cNvPr name="Group 6" id="6"/>
            <p:cNvGrpSpPr/>
            <p:nvPr/>
          </p:nvGrpSpPr>
          <p:grpSpPr>
            <a:xfrm rot="0">
              <a:off x="408917" y="466286"/>
              <a:ext cx="2505689" cy="250568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8" id="8"/>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grpSp>
        <p:nvGrpSpPr>
          <p:cNvPr name="Group 9" id="9"/>
          <p:cNvGrpSpPr/>
          <p:nvPr/>
        </p:nvGrpSpPr>
        <p:grpSpPr>
          <a:xfrm rot="0">
            <a:off x="9235425" y="3561504"/>
            <a:ext cx="2498868" cy="2498868"/>
            <a:chOff x="0" y="0"/>
            <a:chExt cx="3331824" cy="3331824"/>
          </a:xfrm>
        </p:grpSpPr>
        <p:grpSp>
          <p:nvGrpSpPr>
            <p:cNvPr name="Group 10" id="10"/>
            <p:cNvGrpSpPr>
              <a:grpSpLocks noChangeAspect="true"/>
            </p:cNvGrpSpPr>
            <p:nvPr/>
          </p:nvGrpSpPr>
          <p:grpSpPr>
            <a:xfrm rot="5400000">
              <a:off x="0" y="0"/>
              <a:ext cx="3331824" cy="3331824"/>
              <a:chOff x="0" y="0"/>
              <a:chExt cx="14400530" cy="14400530"/>
            </a:xfrm>
          </p:grpSpPr>
          <p:sp>
            <p:nvSpPr>
              <p:cNvPr name="Freeform 11" id="11"/>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E8D3BF"/>
              </a:solidFill>
            </p:spPr>
          </p:sp>
        </p:grpSp>
        <p:grpSp>
          <p:nvGrpSpPr>
            <p:cNvPr name="Group 12" id="12"/>
            <p:cNvGrpSpPr/>
            <p:nvPr/>
          </p:nvGrpSpPr>
          <p:grpSpPr>
            <a:xfrm rot="0">
              <a:off x="386640" y="461273"/>
              <a:ext cx="2510702" cy="2510702"/>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14" id="14"/>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grpSp>
        <p:nvGrpSpPr>
          <p:cNvPr name="Group 15" id="15"/>
          <p:cNvGrpSpPr/>
          <p:nvPr/>
        </p:nvGrpSpPr>
        <p:grpSpPr>
          <a:xfrm rot="0">
            <a:off x="9235425" y="6191564"/>
            <a:ext cx="2498868" cy="2498868"/>
            <a:chOff x="0" y="0"/>
            <a:chExt cx="3331824" cy="3331824"/>
          </a:xfrm>
        </p:grpSpPr>
        <p:grpSp>
          <p:nvGrpSpPr>
            <p:cNvPr name="Group 16" id="16"/>
            <p:cNvGrpSpPr>
              <a:grpSpLocks noChangeAspect="true"/>
            </p:cNvGrpSpPr>
            <p:nvPr/>
          </p:nvGrpSpPr>
          <p:grpSpPr>
            <a:xfrm rot="-10800000">
              <a:off x="0" y="0"/>
              <a:ext cx="3331824" cy="3331824"/>
              <a:chOff x="0" y="0"/>
              <a:chExt cx="14400530" cy="14400530"/>
            </a:xfrm>
          </p:grpSpPr>
          <p:sp>
            <p:nvSpPr>
              <p:cNvPr name="Freeform 17" id="17"/>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947158"/>
              </a:solidFill>
            </p:spPr>
          </p:sp>
        </p:grpSp>
        <p:grpSp>
          <p:nvGrpSpPr>
            <p:cNvPr name="Group 18" id="18"/>
            <p:cNvGrpSpPr/>
            <p:nvPr/>
          </p:nvGrpSpPr>
          <p:grpSpPr>
            <a:xfrm rot="0">
              <a:off x="374877" y="374877"/>
              <a:ext cx="2530206" cy="2530206"/>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20" id="20"/>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grpSp>
        <p:nvGrpSpPr>
          <p:cNvPr name="Group 21" id="21"/>
          <p:cNvGrpSpPr/>
          <p:nvPr/>
        </p:nvGrpSpPr>
        <p:grpSpPr>
          <a:xfrm rot="0">
            <a:off x="6553707" y="6191564"/>
            <a:ext cx="2521050" cy="2521050"/>
            <a:chOff x="0" y="0"/>
            <a:chExt cx="3361401" cy="3361401"/>
          </a:xfrm>
        </p:grpSpPr>
        <p:grpSp>
          <p:nvGrpSpPr>
            <p:cNvPr name="Group 22" id="22"/>
            <p:cNvGrpSpPr>
              <a:grpSpLocks noChangeAspect="true"/>
            </p:cNvGrpSpPr>
            <p:nvPr/>
          </p:nvGrpSpPr>
          <p:grpSpPr>
            <a:xfrm rot="-5400000">
              <a:off x="0" y="0"/>
              <a:ext cx="3361401" cy="3361401"/>
              <a:chOff x="0" y="0"/>
              <a:chExt cx="14400530" cy="14400530"/>
            </a:xfrm>
          </p:grpSpPr>
          <p:sp>
            <p:nvSpPr>
              <p:cNvPr name="Freeform 23" id="23"/>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F8CEB5"/>
              </a:solidFill>
            </p:spPr>
          </p:sp>
        </p:grpSp>
        <p:grpSp>
          <p:nvGrpSpPr>
            <p:cNvPr name="Group 24" id="24"/>
            <p:cNvGrpSpPr/>
            <p:nvPr/>
          </p:nvGrpSpPr>
          <p:grpSpPr>
            <a:xfrm rot="0">
              <a:off x="408917" y="443611"/>
              <a:ext cx="2508873" cy="2508873"/>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26" id="26"/>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sp>
        <p:nvSpPr>
          <p:cNvPr name="TextBox 27" id="27"/>
          <p:cNvSpPr txBox="true"/>
          <p:nvPr/>
        </p:nvSpPr>
        <p:spPr>
          <a:xfrm rot="0">
            <a:off x="2481546" y="220284"/>
            <a:ext cx="13142058" cy="1875155"/>
          </a:xfrm>
          <a:prstGeom prst="rect">
            <a:avLst/>
          </a:prstGeom>
        </p:spPr>
        <p:txBody>
          <a:bodyPr anchor="t" rtlCol="false" tIns="0" lIns="0" bIns="0" rIns="0">
            <a:spAutoFit/>
          </a:bodyPr>
          <a:lstStyle/>
          <a:p>
            <a:pPr algn="ctr">
              <a:lnSpc>
                <a:spcPts val="7209"/>
              </a:lnSpc>
            </a:pPr>
            <a:r>
              <a:rPr lang="en-US" b="true" sz="6999" spc="223">
                <a:solidFill>
                  <a:srgbClr val="3D2917"/>
                </a:solidFill>
                <a:latin typeface="Monterchi Serif Bold"/>
                <a:ea typeface="Monterchi Serif Bold"/>
                <a:cs typeface="Monterchi Serif Bold"/>
                <a:sym typeface="Monterchi Serif Bold"/>
              </a:rPr>
              <a:t>OTRAS TRANSFORMACIONES- CREACIÓN DE CLUSTERES</a:t>
            </a:r>
          </a:p>
        </p:txBody>
      </p:sp>
      <p:sp>
        <p:nvSpPr>
          <p:cNvPr name="TextBox 28" id="28"/>
          <p:cNvSpPr txBox="true"/>
          <p:nvPr/>
        </p:nvSpPr>
        <p:spPr>
          <a:xfrm rot="0">
            <a:off x="12728333" y="2512600"/>
            <a:ext cx="4967221" cy="596602"/>
          </a:xfrm>
          <a:prstGeom prst="rect">
            <a:avLst/>
          </a:prstGeom>
        </p:spPr>
        <p:txBody>
          <a:bodyPr anchor="t" rtlCol="false" tIns="0" lIns="0" bIns="0" rIns="0">
            <a:spAutoFit/>
          </a:bodyPr>
          <a:lstStyle/>
          <a:p>
            <a:pPr algn="l">
              <a:lnSpc>
                <a:spcPts val="4916"/>
              </a:lnSpc>
              <a:spcBef>
                <a:spcPct val="0"/>
              </a:spcBef>
            </a:pPr>
            <a:r>
              <a:rPr lang="en-US" b="true" sz="3511" spc="-80">
                <a:solidFill>
                  <a:srgbClr val="3D2917"/>
                </a:solidFill>
                <a:latin typeface="Source Sans Pro Bold"/>
                <a:ea typeface="Source Sans Pro Bold"/>
                <a:cs typeface="Source Sans Pro Bold"/>
                <a:sym typeface="Source Sans Pro Bold"/>
              </a:rPr>
              <a:t>3.  5 Clusters </a:t>
            </a:r>
          </a:p>
        </p:txBody>
      </p:sp>
      <p:sp>
        <p:nvSpPr>
          <p:cNvPr name="Freeform 29" id="29"/>
          <p:cNvSpPr/>
          <p:nvPr/>
        </p:nvSpPr>
        <p:spPr>
          <a:xfrm flipH="false" flipV="false" rot="10263764">
            <a:off x="10090722" y="-6918278"/>
            <a:ext cx="9400422" cy="9722890"/>
          </a:xfrm>
          <a:custGeom>
            <a:avLst/>
            <a:gdLst/>
            <a:ahLst/>
            <a:cxnLst/>
            <a:rect r="r" b="b" t="t" l="l"/>
            <a:pathLst>
              <a:path h="9722890" w="9400422">
                <a:moveTo>
                  <a:pt x="0" y="0"/>
                </a:moveTo>
                <a:lnTo>
                  <a:pt x="9400422" y="0"/>
                </a:lnTo>
                <a:lnTo>
                  <a:pt x="9400422" y="9722889"/>
                </a:lnTo>
                <a:lnTo>
                  <a:pt x="0" y="9722889"/>
                </a:lnTo>
                <a:lnTo>
                  <a:pt x="0" y="0"/>
                </a:lnTo>
                <a:close/>
              </a:path>
            </a:pathLst>
          </a:custGeom>
          <a:blipFill>
            <a:blip r:embed="rId2">
              <a:alphaModFix amt="8999"/>
            </a:blip>
            <a:stretch>
              <a:fillRect l="0" t="0" r="0" b="0"/>
            </a:stretch>
          </a:blipFill>
        </p:spPr>
      </p:sp>
      <p:sp>
        <p:nvSpPr>
          <p:cNvPr name="Freeform 30" id="30"/>
          <p:cNvSpPr/>
          <p:nvPr/>
        </p:nvSpPr>
        <p:spPr>
          <a:xfrm flipH="false" flipV="false" rot="818652">
            <a:off x="-1022006" y="-10345319"/>
            <a:ext cx="9400422" cy="9722890"/>
          </a:xfrm>
          <a:custGeom>
            <a:avLst/>
            <a:gdLst/>
            <a:ahLst/>
            <a:cxnLst/>
            <a:rect r="r" b="b" t="t" l="l"/>
            <a:pathLst>
              <a:path h="9722890" w="9400422">
                <a:moveTo>
                  <a:pt x="0" y="0"/>
                </a:moveTo>
                <a:lnTo>
                  <a:pt x="9400422" y="0"/>
                </a:lnTo>
                <a:lnTo>
                  <a:pt x="9400422" y="9722889"/>
                </a:lnTo>
                <a:lnTo>
                  <a:pt x="0" y="9722889"/>
                </a:lnTo>
                <a:lnTo>
                  <a:pt x="0" y="0"/>
                </a:lnTo>
                <a:close/>
              </a:path>
            </a:pathLst>
          </a:custGeom>
          <a:blipFill>
            <a:blip r:embed="rId2">
              <a:alphaModFix amt="8999"/>
            </a:blip>
            <a:stretch>
              <a:fillRect l="0" t="0" r="0" b="0"/>
            </a:stretch>
          </a:blipFill>
        </p:spPr>
      </p:sp>
      <p:sp>
        <p:nvSpPr>
          <p:cNvPr name="Freeform 31" id="31"/>
          <p:cNvSpPr/>
          <p:nvPr/>
        </p:nvSpPr>
        <p:spPr>
          <a:xfrm flipH="false" flipV="false" rot="0">
            <a:off x="6767455" y="3782265"/>
            <a:ext cx="2093555" cy="2093555"/>
          </a:xfrm>
          <a:custGeom>
            <a:avLst/>
            <a:gdLst/>
            <a:ahLst/>
            <a:cxnLst/>
            <a:rect r="r" b="b" t="t" l="l"/>
            <a:pathLst>
              <a:path h="2093555" w="2093555">
                <a:moveTo>
                  <a:pt x="0" y="0"/>
                </a:moveTo>
                <a:lnTo>
                  <a:pt x="2093555" y="0"/>
                </a:lnTo>
                <a:lnTo>
                  <a:pt x="2093555" y="2093555"/>
                </a:lnTo>
                <a:lnTo>
                  <a:pt x="0" y="2093555"/>
                </a:lnTo>
                <a:lnTo>
                  <a:pt x="0" y="0"/>
                </a:lnTo>
                <a:close/>
              </a:path>
            </a:pathLst>
          </a:custGeom>
          <a:blipFill>
            <a:blip r:embed="rId3"/>
            <a:stretch>
              <a:fillRect l="0" t="0" r="0" b="0"/>
            </a:stretch>
          </a:blipFill>
        </p:spPr>
      </p:sp>
      <p:sp>
        <p:nvSpPr>
          <p:cNvPr name="Freeform 32" id="32"/>
          <p:cNvSpPr/>
          <p:nvPr/>
        </p:nvSpPr>
        <p:spPr>
          <a:xfrm flipH="false" flipV="false" rot="0">
            <a:off x="9392548" y="3742705"/>
            <a:ext cx="2160332" cy="2133115"/>
          </a:xfrm>
          <a:custGeom>
            <a:avLst/>
            <a:gdLst/>
            <a:ahLst/>
            <a:cxnLst/>
            <a:rect r="r" b="b" t="t" l="l"/>
            <a:pathLst>
              <a:path h="2133115" w="2160332">
                <a:moveTo>
                  <a:pt x="0" y="0"/>
                </a:moveTo>
                <a:lnTo>
                  <a:pt x="2160332" y="0"/>
                </a:lnTo>
                <a:lnTo>
                  <a:pt x="2160332" y="2133115"/>
                </a:lnTo>
                <a:lnTo>
                  <a:pt x="0" y="2133115"/>
                </a:lnTo>
                <a:lnTo>
                  <a:pt x="0" y="0"/>
                </a:lnTo>
                <a:close/>
              </a:path>
            </a:pathLst>
          </a:custGeom>
          <a:blipFill>
            <a:blip r:embed="rId4"/>
            <a:stretch>
              <a:fillRect l="0" t="0" r="0" b="0"/>
            </a:stretch>
          </a:blipFill>
        </p:spPr>
      </p:sp>
      <p:sp>
        <p:nvSpPr>
          <p:cNvPr name="Freeform 33" id="33"/>
          <p:cNvSpPr/>
          <p:nvPr/>
        </p:nvSpPr>
        <p:spPr>
          <a:xfrm flipH="false" flipV="false" rot="0">
            <a:off x="9361412" y="6471169"/>
            <a:ext cx="2222604" cy="2003711"/>
          </a:xfrm>
          <a:custGeom>
            <a:avLst/>
            <a:gdLst/>
            <a:ahLst/>
            <a:cxnLst/>
            <a:rect r="r" b="b" t="t" l="l"/>
            <a:pathLst>
              <a:path h="2003711" w="2222604">
                <a:moveTo>
                  <a:pt x="0" y="0"/>
                </a:moveTo>
                <a:lnTo>
                  <a:pt x="2222604" y="0"/>
                </a:lnTo>
                <a:lnTo>
                  <a:pt x="2222604" y="2003711"/>
                </a:lnTo>
                <a:lnTo>
                  <a:pt x="0" y="2003711"/>
                </a:lnTo>
                <a:lnTo>
                  <a:pt x="0" y="0"/>
                </a:lnTo>
                <a:close/>
              </a:path>
            </a:pathLst>
          </a:custGeom>
          <a:blipFill>
            <a:blip r:embed="rId5"/>
            <a:stretch>
              <a:fillRect l="0" t="0" r="0" b="0"/>
            </a:stretch>
          </a:blipFill>
        </p:spPr>
      </p:sp>
      <p:sp>
        <p:nvSpPr>
          <p:cNvPr name="Freeform 34" id="34"/>
          <p:cNvSpPr/>
          <p:nvPr/>
        </p:nvSpPr>
        <p:spPr>
          <a:xfrm flipH="false" flipV="false" rot="0">
            <a:off x="6732574" y="6359977"/>
            <a:ext cx="2141135" cy="2226096"/>
          </a:xfrm>
          <a:custGeom>
            <a:avLst/>
            <a:gdLst/>
            <a:ahLst/>
            <a:cxnLst/>
            <a:rect r="r" b="b" t="t" l="l"/>
            <a:pathLst>
              <a:path h="2226096" w="2141135">
                <a:moveTo>
                  <a:pt x="0" y="0"/>
                </a:moveTo>
                <a:lnTo>
                  <a:pt x="2141135" y="0"/>
                </a:lnTo>
                <a:lnTo>
                  <a:pt x="2141135" y="2226096"/>
                </a:lnTo>
                <a:lnTo>
                  <a:pt x="0" y="2226096"/>
                </a:lnTo>
                <a:lnTo>
                  <a:pt x="0" y="0"/>
                </a:lnTo>
                <a:close/>
              </a:path>
            </a:pathLst>
          </a:custGeom>
          <a:blipFill>
            <a:blip r:embed="rId6"/>
            <a:stretch>
              <a:fillRect l="-31365" t="0" r="-24586" b="0"/>
            </a:stretch>
          </a:blipFill>
        </p:spPr>
      </p:sp>
      <p:sp>
        <p:nvSpPr>
          <p:cNvPr name="TextBox 35" id="35"/>
          <p:cNvSpPr txBox="true"/>
          <p:nvPr/>
        </p:nvSpPr>
        <p:spPr>
          <a:xfrm rot="0">
            <a:off x="527538" y="2512600"/>
            <a:ext cx="5087038" cy="596602"/>
          </a:xfrm>
          <a:prstGeom prst="rect">
            <a:avLst/>
          </a:prstGeom>
        </p:spPr>
        <p:txBody>
          <a:bodyPr anchor="t" rtlCol="false" tIns="0" lIns="0" bIns="0" rIns="0">
            <a:spAutoFit/>
          </a:bodyPr>
          <a:lstStyle/>
          <a:p>
            <a:pPr algn="l">
              <a:lnSpc>
                <a:spcPts val="4916"/>
              </a:lnSpc>
              <a:spcBef>
                <a:spcPct val="0"/>
              </a:spcBef>
            </a:pPr>
            <a:r>
              <a:rPr lang="en-US" b="true" sz="3511" spc="-80">
                <a:solidFill>
                  <a:srgbClr val="3D2917"/>
                </a:solidFill>
                <a:latin typeface="Source Sans Pro Bold"/>
                <a:ea typeface="Source Sans Pro Bold"/>
                <a:cs typeface="Source Sans Pro Bold"/>
                <a:sym typeface="Source Sans Pro Bold"/>
              </a:rPr>
              <a:t>1. Cluster aglomerativo</a:t>
            </a:r>
          </a:p>
        </p:txBody>
      </p:sp>
      <p:sp>
        <p:nvSpPr>
          <p:cNvPr name="TextBox 36" id="36"/>
          <p:cNvSpPr txBox="true"/>
          <p:nvPr/>
        </p:nvSpPr>
        <p:spPr>
          <a:xfrm rot="0">
            <a:off x="12858723" y="6257286"/>
            <a:ext cx="4163898" cy="1215739"/>
          </a:xfrm>
          <a:prstGeom prst="rect">
            <a:avLst/>
          </a:prstGeom>
        </p:spPr>
        <p:txBody>
          <a:bodyPr anchor="t" rtlCol="false" tIns="0" lIns="0" bIns="0" rIns="0">
            <a:spAutoFit/>
          </a:bodyPr>
          <a:lstStyle/>
          <a:p>
            <a:pPr algn="l">
              <a:lnSpc>
                <a:spcPts val="4915"/>
              </a:lnSpc>
            </a:pPr>
            <a:r>
              <a:rPr lang="en-US" sz="3511" spc="-80" b="true">
                <a:solidFill>
                  <a:srgbClr val="3D2917"/>
                </a:solidFill>
                <a:latin typeface="Source Sans Pro Bold"/>
                <a:ea typeface="Source Sans Pro Bold"/>
                <a:cs typeface="Source Sans Pro Bold"/>
                <a:sym typeface="Source Sans Pro Bold"/>
              </a:rPr>
              <a:t>4.  3 Clusters </a:t>
            </a:r>
          </a:p>
          <a:p>
            <a:pPr algn="l">
              <a:lnSpc>
                <a:spcPts val="4915"/>
              </a:lnSpc>
              <a:spcBef>
                <a:spcPct val="0"/>
              </a:spcBef>
            </a:pPr>
          </a:p>
        </p:txBody>
      </p:sp>
      <p:sp>
        <p:nvSpPr>
          <p:cNvPr name="TextBox 37" id="37"/>
          <p:cNvSpPr txBox="true"/>
          <p:nvPr/>
        </p:nvSpPr>
        <p:spPr>
          <a:xfrm rot="0">
            <a:off x="621012" y="6257286"/>
            <a:ext cx="3071543" cy="596602"/>
          </a:xfrm>
          <a:prstGeom prst="rect">
            <a:avLst/>
          </a:prstGeom>
        </p:spPr>
        <p:txBody>
          <a:bodyPr anchor="t" rtlCol="false" tIns="0" lIns="0" bIns="0" rIns="0">
            <a:spAutoFit/>
          </a:bodyPr>
          <a:lstStyle/>
          <a:p>
            <a:pPr algn="l">
              <a:lnSpc>
                <a:spcPts val="4916"/>
              </a:lnSpc>
              <a:spcBef>
                <a:spcPct val="0"/>
              </a:spcBef>
            </a:pPr>
            <a:r>
              <a:rPr lang="en-US" b="true" sz="3511" spc="-80">
                <a:solidFill>
                  <a:srgbClr val="3D2917"/>
                </a:solidFill>
                <a:latin typeface="Source Sans Pro Bold"/>
                <a:ea typeface="Source Sans Pro Bold"/>
                <a:cs typeface="Source Sans Pro Bold"/>
                <a:sym typeface="Source Sans Pro Bold"/>
              </a:rPr>
              <a:t>2. K- means</a:t>
            </a:r>
          </a:p>
        </p:txBody>
      </p:sp>
      <p:sp>
        <p:nvSpPr>
          <p:cNvPr name="TextBox 38" id="38"/>
          <p:cNvSpPr txBox="true"/>
          <p:nvPr/>
        </p:nvSpPr>
        <p:spPr>
          <a:xfrm rot="0">
            <a:off x="621012" y="3447204"/>
            <a:ext cx="4900091" cy="1774698"/>
          </a:xfrm>
          <a:prstGeom prst="rect">
            <a:avLst/>
          </a:prstGeom>
        </p:spPr>
        <p:txBody>
          <a:bodyPr anchor="t" rtlCol="false" tIns="0" lIns="0" bIns="0" rIns="0">
            <a:spAutoFit/>
          </a:bodyPr>
          <a:lstStyle/>
          <a:p>
            <a:pPr algn="l">
              <a:lnSpc>
                <a:spcPts val="3591"/>
              </a:lnSpc>
            </a:pPr>
            <a:r>
              <a:rPr lang="en-US" sz="2700">
                <a:solidFill>
                  <a:srgbClr val="3D2917"/>
                </a:solidFill>
                <a:latin typeface="Source Serif Pro"/>
                <a:ea typeface="Source Serif Pro"/>
                <a:cs typeface="Source Serif Pro"/>
                <a:sym typeface="Source Serif Pro"/>
              </a:rPr>
              <a:t>Se grafico un cluster aglomerativo para ver si podiamos distinguir ciertos grupos </a:t>
            </a:r>
          </a:p>
        </p:txBody>
      </p:sp>
      <p:sp>
        <p:nvSpPr>
          <p:cNvPr name="TextBox 39" id="39"/>
          <p:cNvSpPr txBox="true"/>
          <p:nvPr/>
        </p:nvSpPr>
        <p:spPr>
          <a:xfrm rot="0">
            <a:off x="621012" y="7319479"/>
            <a:ext cx="4523986" cy="2222373"/>
          </a:xfrm>
          <a:prstGeom prst="rect">
            <a:avLst/>
          </a:prstGeom>
        </p:spPr>
        <p:txBody>
          <a:bodyPr anchor="t" rtlCol="false" tIns="0" lIns="0" bIns="0" rIns="0">
            <a:spAutoFit/>
          </a:bodyPr>
          <a:lstStyle/>
          <a:p>
            <a:pPr algn="l">
              <a:lnSpc>
                <a:spcPts val="3591"/>
              </a:lnSpc>
            </a:pPr>
            <a:r>
              <a:rPr lang="en-US" sz="2700">
                <a:solidFill>
                  <a:srgbClr val="3D2917"/>
                </a:solidFill>
                <a:latin typeface="Source Serif Pro"/>
                <a:ea typeface="Source Serif Pro"/>
                <a:cs typeface="Source Serif Pro"/>
                <a:sym typeface="Source Serif Pro"/>
              </a:rPr>
              <a:t>Se utilizó el algoritmo K-Means para agrupar los relojes en clústeres según sus características y optimizar la predicción del precio. </a:t>
            </a:r>
          </a:p>
        </p:txBody>
      </p:sp>
      <p:sp>
        <p:nvSpPr>
          <p:cNvPr name="TextBox 40" id="40"/>
          <p:cNvSpPr txBox="true"/>
          <p:nvPr/>
        </p:nvSpPr>
        <p:spPr>
          <a:xfrm rot="0">
            <a:off x="12762993" y="3532929"/>
            <a:ext cx="5430025" cy="2222373"/>
          </a:xfrm>
          <a:prstGeom prst="rect">
            <a:avLst/>
          </a:prstGeom>
        </p:spPr>
        <p:txBody>
          <a:bodyPr anchor="t" rtlCol="false" tIns="0" lIns="0" bIns="0" rIns="0">
            <a:spAutoFit/>
          </a:bodyPr>
          <a:lstStyle/>
          <a:p>
            <a:pPr algn="l">
              <a:lnSpc>
                <a:spcPts val="3591"/>
              </a:lnSpc>
            </a:pPr>
            <a:r>
              <a:rPr lang="en-US" sz="2700">
                <a:solidFill>
                  <a:srgbClr val="3D2917"/>
                </a:solidFill>
                <a:latin typeface="Source Serif Pro"/>
                <a:ea typeface="Source Serif Pro"/>
                <a:cs typeface="Source Serif Pro"/>
                <a:sym typeface="Source Serif Pro"/>
              </a:rPr>
              <a:t>Inicialmente se establecieron 5 clústeres perfectamente representados pero con pocos valores, los usamos para agrupar model y brand </a:t>
            </a:r>
          </a:p>
        </p:txBody>
      </p:sp>
      <p:sp>
        <p:nvSpPr>
          <p:cNvPr name="TextBox 41" id="41"/>
          <p:cNvSpPr txBox="true"/>
          <p:nvPr/>
        </p:nvSpPr>
        <p:spPr>
          <a:xfrm rot="0">
            <a:off x="12857975" y="7319479"/>
            <a:ext cx="5161995" cy="2222373"/>
          </a:xfrm>
          <a:prstGeom prst="rect">
            <a:avLst/>
          </a:prstGeom>
        </p:spPr>
        <p:txBody>
          <a:bodyPr anchor="t" rtlCol="false" tIns="0" lIns="0" bIns="0" rIns="0">
            <a:spAutoFit/>
          </a:bodyPr>
          <a:lstStyle/>
          <a:p>
            <a:pPr algn="l">
              <a:lnSpc>
                <a:spcPts val="3591"/>
              </a:lnSpc>
            </a:pPr>
            <a:r>
              <a:rPr lang="en-US" sz="2700">
                <a:solidFill>
                  <a:srgbClr val="3D2917"/>
                </a:solidFill>
                <a:latin typeface="Source Serif Pro"/>
                <a:ea typeface="Source Serif Pro"/>
                <a:cs typeface="Source Serif Pro"/>
                <a:sym typeface="Source Serif Pro"/>
              </a:rPr>
              <a:t>Dos de los 5 clusters contenian muy pocos datos por lo que tuvimos qu reagruparlos para poder entrena run modelo para cada uno</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0">
            <a:off x="11320339" y="1704581"/>
            <a:ext cx="9519994" cy="8582419"/>
          </a:xfrm>
          <a:custGeom>
            <a:avLst/>
            <a:gdLst/>
            <a:ahLst/>
            <a:cxnLst/>
            <a:rect r="r" b="b" t="t" l="l"/>
            <a:pathLst>
              <a:path h="8582419" w="9519994">
                <a:moveTo>
                  <a:pt x="0" y="0"/>
                </a:moveTo>
                <a:lnTo>
                  <a:pt x="9519994" y="0"/>
                </a:lnTo>
                <a:lnTo>
                  <a:pt x="9519994" y="8582419"/>
                </a:lnTo>
                <a:lnTo>
                  <a:pt x="0" y="8582419"/>
                </a:lnTo>
                <a:lnTo>
                  <a:pt x="0" y="0"/>
                </a:lnTo>
                <a:close/>
              </a:path>
            </a:pathLst>
          </a:custGeom>
          <a:blipFill>
            <a:blip r:embed="rId2">
              <a:alphaModFix amt="63000"/>
            </a:blip>
            <a:stretch>
              <a:fillRect l="0" t="0" r="0" b="0"/>
            </a:stretch>
          </a:blipFill>
        </p:spPr>
      </p:sp>
      <p:sp>
        <p:nvSpPr>
          <p:cNvPr name="Freeform 3" id="3"/>
          <p:cNvSpPr/>
          <p:nvPr/>
        </p:nvSpPr>
        <p:spPr>
          <a:xfrm flipH="false" flipV="false" rot="-10721085">
            <a:off x="10792122" y="-3030279"/>
            <a:ext cx="10576427" cy="11463819"/>
          </a:xfrm>
          <a:custGeom>
            <a:avLst/>
            <a:gdLst/>
            <a:ahLst/>
            <a:cxnLst/>
            <a:rect r="r" b="b" t="t" l="l"/>
            <a:pathLst>
              <a:path h="11463819" w="10576427">
                <a:moveTo>
                  <a:pt x="0" y="0"/>
                </a:moveTo>
                <a:lnTo>
                  <a:pt x="10576428" y="0"/>
                </a:lnTo>
                <a:lnTo>
                  <a:pt x="10576428" y="11463819"/>
                </a:lnTo>
                <a:lnTo>
                  <a:pt x="0" y="11463819"/>
                </a:lnTo>
                <a:lnTo>
                  <a:pt x="0" y="0"/>
                </a:lnTo>
                <a:close/>
              </a:path>
            </a:pathLst>
          </a:custGeom>
          <a:blipFill>
            <a:blip r:embed="rId3">
              <a:alphaModFix amt="8999"/>
            </a:blip>
            <a:stretch>
              <a:fillRect l="0" t="0" r="-4795" b="0"/>
            </a:stretch>
          </a:blipFill>
        </p:spPr>
      </p:sp>
      <p:sp>
        <p:nvSpPr>
          <p:cNvPr name="Freeform 4" id="4"/>
          <p:cNvSpPr/>
          <p:nvPr/>
        </p:nvSpPr>
        <p:spPr>
          <a:xfrm flipH="false" flipV="true" rot="-5400000">
            <a:off x="-6688035" y="306065"/>
            <a:ext cx="15710072" cy="8797640"/>
          </a:xfrm>
          <a:custGeom>
            <a:avLst/>
            <a:gdLst/>
            <a:ahLst/>
            <a:cxnLst/>
            <a:rect r="r" b="b" t="t" l="l"/>
            <a:pathLst>
              <a:path h="8797640" w="15710072">
                <a:moveTo>
                  <a:pt x="0" y="8797640"/>
                </a:moveTo>
                <a:lnTo>
                  <a:pt x="15710072" y="8797640"/>
                </a:lnTo>
                <a:lnTo>
                  <a:pt x="15710072" y="0"/>
                </a:lnTo>
                <a:lnTo>
                  <a:pt x="0" y="0"/>
                </a:lnTo>
                <a:lnTo>
                  <a:pt x="0" y="8797640"/>
                </a:lnTo>
                <a:close/>
              </a:path>
            </a:pathLst>
          </a:custGeom>
          <a:blipFill>
            <a:blip r:embed="rId4"/>
            <a:stretch>
              <a:fillRect l="0" t="0" r="0" b="0"/>
            </a:stretch>
          </a:blipFill>
        </p:spPr>
      </p:sp>
      <p:sp>
        <p:nvSpPr>
          <p:cNvPr name="TextBox 5" id="5"/>
          <p:cNvSpPr txBox="true"/>
          <p:nvPr/>
        </p:nvSpPr>
        <p:spPr>
          <a:xfrm rot="0">
            <a:off x="384735" y="1934330"/>
            <a:ext cx="10935604" cy="8075295"/>
          </a:xfrm>
          <a:prstGeom prst="rect">
            <a:avLst/>
          </a:prstGeom>
        </p:spPr>
        <p:txBody>
          <a:bodyPr anchor="t" rtlCol="false" tIns="0" lIns="0" bIns="0" rIns="0">
            <a:spAutoFit/>
          </a:bodyPr>
          <a:lstStyle/>
          <a:p>
            <a:pPr algn="l">
              <a:lnSpc>
                <a:spcPts val="3779"/>
              </a:lnSpc>
            </a:pPr>
            <a:r>
              <a:rPr lang="en-US" sz="2700">
                <a:solidFill>
                  <a:srgbClr val="3D2917"/>
                </a:solidFill>
                <a:latin typeface="Source Serif Pro"/>
                <a:ea typeface="Source Serif Pro"/>
                <a:cs typeface="Source Serif Pro"/>
                <a:sym typeface="Source Serif Pro"/>
              </a:rPr>
              <a:t>En el análisis de las variables, marca y modelo son las más relevantes para predecir el precio, ya que tienen una fuerte relación con él, lo que se confirma mediante el test de Kruskal-Wallis. Las variables case thickness, band width y case diameter tienen correlaciones moderadas, pero no son decisivas en la variabilidad del precio.</a:t>
            </a:r>
          </a:p>
          <a:p>
            <a:pPr algn="l">
              <a:lnSpc>
                <a:spcPts val="3779"/>
              </a:lnSpc>
            </a:pPr>
          </a:p>
          <a:p>
            <a:pPr algn="l">
              <a:lnSpc>
                <a:spcPts val="3779"/>
              </a:lnSpc>
            </a:pPr>
            <a:r>
              <a:rPr lang="en-US" sz="2700">
                <a:solidFill>
                  <a:srgbClr val="3D2917"/>
                </a:solidFill>
                <a:latin typeface="Source Serif Pro"/>
                <a:ea typeface="Source Serif Pro"/>
                <a:cs typeface="Source Serif Pro"/>
                <a:sym typeface="Source Serif Pro"/>
              </a:rPr>
              <a:t>Un hallazgo clave es la</a:t>
            </a:r>
            <a:r>
              <a:rPr lang="en-US" sz="2700" b="true">
                <a:solidFill>
                  <a:srgbClr val="3D2917"/>
                </a:solidFill>
                <a:latin typeface="Source Serif Pro Bold"/>
                <a:ea typeface="Source Serif Pro Bold"/>
                <a:cs typeface="Source Serif Pro Bold"/>
                <a:sym typeface="Source Serif Pro Bold"/>
              </a:rPr>
              <a:t> presencia de modelos exclusivos (por ejemplo, Patek Philippe, Rolex), que introducen un sesgo en el dataset</a:t>
            </a:r>
            <a:r>
              <a:rPr lang="en-US" sz="2700">
                <a:solidFill>
                  <a:srgbClr val="3D2917"/>
                </a:solidFill>
                <a:latin typeface="Source Serif Pro"/>
                <a:ea typeface="Source Serif Pro"/>
                <a:cs typeface="Source Serif Pro"/>
                <a:sym typeface="Source Serif Pro"/>
              </a:rPr>
              <a:t> debido a su alto valor y frecuencia en los datos, dificultando la predicción precisa del precio. Estos modelos no dependen tanto de las características físicas del reloj, sino de la marca y modelo, lo que complica el análisis.</a:t>
            </a:r>
          </a:p>
          <a:p>
            <a:pPr algn="l">
              <a:lnSpc>
                <a:spcPts val="3779"/>
              </a:lnSpc>
            </a:pPr>
          </a:p>
          <a:p>
            <a:pPr algn="l">
              <a:lnSpc>
                <a:spcPts val="3779"/>
              </a:lnSpc>
            </a:pPr>
            <a:r>
              <a:rPr lang="en-US" sz="2700">
                <a:solidFill>
                  <a:srgbClr val="3D2917"/>
                </a:solidFill>
                <a:latin typeface="Source Serif Pro"/>
                <a:ea typeface="Source Serif Pro"/>
                <a:cs typeface="Source Serif Pro"/>
                <a:sym typeface="Source Serif Pro"/>
              </a:rPr>
              <a:t>La clave está en gestionar correctamente el sesgo de los modelos exclusivos y enfocarnos en las variables más predictivas para obtener un modelo más robusto.</a:t>
            </a:r>
          </a:p>
          <a:p>
            <a:pPr algn="l">
              <a:lnSpc>
                <a:spcPts val="3779"/>
              </a:lnSpc>
            </a:pPr>
          </a:p>
        </p:txBody>
      </p:sp>
      <p:sp>
        <p:nvSpPr>
          <p:cNvPr name="TextBox 6" id="6"/>
          <p:cNvSpPr txBox="true"/>
          <p:nvPr/>
        </p:nvSpPr>
        <p:spPr>
          <a:xfrm rot="0">
            <a:off x="2255519" y="269839"/>
            <a:ext cx="13389143" cy="1171575"/>
          </a:xfrm>
          <a:prstGeom prst="rect">
            <a:avLst/>
          </a:prstGeom>
        </p:spPr>
        <p:txBody>
          <a:bodyPr anchor="t" rtlCol="false" tIns="0" lIns="0" bIns="0" rIns="0">
            <a:spAutoFit/>
          </a:bodyPr>
          <a:lstStyle/>
          <a:p>
            <a:pPr algn="l">
              <a:lnSpc>
                <a:spcPts val="9240"/>
              </a:lnSpc>
            </a:pPr>
            <a:r>
              <a:rPr lang="en-US" b="true" sz="7700">
                <a:solidFill>
                  <a:srgbClr val="3D2917"/>
                </a:solidFill>
                <a:latin typeface="Monterchi Serif Bold"/>
                <a:ea typeface="Monterchi Serif Bold"/>
                <a:cs typeface="Monterchi Serif Bold"/>
                <a:sym typeface="Monterchi Serif Bold"/>
              </a:rPr>
              <a:t>CONCLUSIONES DEL EDA </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EDE7DF"/>
        </a:solidFill>
      </p:bgPr>
    </p:bg>
    <p:spTree>
      <p:nvGrpSpPr>
        <p:cNvPr id="1" name=""/>
        <p:cNvGrpSpPr/>
        <p:nvPr/>
      </p:nvGrpSpPr>
      <p:grpSpPr>
        <a:xfrm>
          <a:off x="0" y="0"/>
          <a:ext cx="0" cy="0"/>
          <a:chOff x="0" y="0"/>
          <a:chExt cx="0" cy="0"/>
        </a:xfrm>
      </p:grpSpPr>
      <p:grpSp>
        <p:nvGrpSpPr>
          <p:cNvPr name="Group 2" id="2"/>
          <p:cNvGrpSpPr/>
          <p:nvPr/>
        </p:nvGrpSpPr>
        <p:grpSpPr>
          <a:xfrm rot="0">
            <a:off x="5146499" y="5228815"/>
            <a:ext cx="3925804" cy="3831308"/>
            <a:chOff x="0" y="0"/>
            <a:chExt cx="453389" cy="442476"/>
          </a:xfrm>
        </p:grpSpPr>
        <p:sp>
          <p:nvSpPr>
            <p:cNvPr name="Freeform 3" id="3"/>
            <p:cNvSpPr/>
            <p:nvPr/>
          </p:nvSpPr>
          <p:spPr>
            <a:xfrm flipH="false" flipV="false" rot="0">
              <a:off x="0" y="0"/>
              <a:ext cx="453389" cy="442476"/>
            </a:xfrm>
            <a:custGeom>
              <a:avLst/>
              <a:gdLst/>
              <a:ahLst/>
              <a:cxnLst/>
              <a:rect r="r" b="b" t="t" l="l"/>
              <a:pathLst>
                <a:path h="442476" w="453389">
                  <a:moveTo>
                    <a:pt x="72966" y="0"/>
                  </a:moveTo>
                  <a:lnTo>
                    <a:pt x="380423" y="0"/>
                  </a:lnTo>
                  <a:cubicBezTo>
                    <a:pt x="399775" y="0"/>
                    <a:pt x="418334" y="7687"/>
                    <a:pt x="432018" y="21371"/>
                  </a:cubicBezTo>
                  <a:cubicBezTo>
                    <a:pt x="445702" y="35055"/>
                    <a:pt x="453389" y="53614"/>
                    <a:pt x="453389" y="72966"/>
                  </a:cubicBezTo>
                  <a:lnTo>
                    <a:pt x="453389" y="369510"/>
                  </a:lnTo>
                  <a:cubicBezTo>
                    <a:pt x="453389" y="409808"/>
                    <a:pt x="420721" y="442476"/>
                    <a:pt x="380423" y="442476"/>
                  </a:cubicBezTo>
                  <a:lnTo>
                    <a:pt x="72966" y="442476"/>
                  </a:lnTo>
                  <a:cubicBezTo>
                    <a:pt x="53614" y="442476"/>
                    <a:pt x="35055" y="434788"/>
                    <a:pt x="21371" y="421105"/>
                  </a:cubicBezTo>
                  <a:cubicBezTo>
                    <a:pt x="7687" y="407421"/>
                    <a:pt x="0" y="388861"/>
                    <a:pt x="0" y="369510"/>
                  </a:cubicBezTo>
                  <a:lnTo>
                    <a:pt x="0" y="72966"/>
                  </a:lnTo>
                  <a:cubicBezTo>
                    <a:pt x="0" y="53614"/>
                    <a:pt x="7687" y="35055"/>
                    <a:pt x="21371" y="21371"/>
                  </a:cubicBezTo>
                  <a:cubicBezTo>
                    <a:pt x="35055" y="7687"/>
                    <a:pt x="53614" y="0"/>
                    <a:pt x="72966" y="0"/>
                  </a:cubicBezTo>
                  <a:close/>
                </a:path>
              </a:pathLst>
            </a:custGeom>
            <a:solidFill>
              <a:srgbClr val="FFFFFF"/>
            </a:solidFill>
            <a:ln w="85725" cap="rnd">
              <a:solidFill>
                <a:srgbClr val="947158"/>
              </a:solidFill>
              <a:prstDash val="solid"/>
              <a:round/>
            </a:ln>
          </p:spPr>
        </p:sp>
        <p:sp>
          <p:nvSpPr>
            <p:cNvPr name="TextBox 4" id="4"/>
            <p:cNvSpPr txBox="true"/>
            <p:nvPr/>
          </p:nvSpPr>
          <p:spPr>
            <a:xfrm>
              <a:off x="0" y="-57150"/>
              <a:ext cx="453389" cy="499626"/>
            </a:xfrm>
            <a:prstGeom prst="rect">
              <a:avLst/>
            </a:prstGeom>
          </p:spPr>
          <p:txBody>
            <a:bodyPr anchor="ctr" rtlCol="false" tIns="50800" lIns="50800" bIns="50800" rIns="50800"/>
            <a:lstStyle/>
            <a:p>
              <a:pPr algn="ctr">
                <a:lnSpc>
                  <a:spcPts val="4480"/>
                </a:lnSpc>
              </a:pPr>
            </a:p>
          </p:txBody>
        </p:sp>
      </p:grpSp>
      <p:grpSp>
        <p:nvGrpSpPr>
          <p:cNvPr name="Group 5" id="5"/>
          <p:cNvGrpSpPr/>
          <p:nvPr/>
        </p:nvGrpSpPr>
        <p:grpSpPr>
          <a:xfrm rot="0">
            <a:off x="1028700" y="5228815"/>
            <a:ext cx="3925804" cy="3831308"/>
            <a:chOff x="0" y="0"/>
            <a:chExt cx="453389" cy="442476"/>
          </a:xfrm>
        </p:grpSpPr>
        <p:sp>
          <p:nvSpPr>
            <p:cNvPr name="Freeform 6" id="6"/>
            <p:cNvSpPr/>
            <p:nvPr/>
          </p:nvSpPr>
          <p:spPr>
            <a:xfrm flipH="false" flipV="false" rot="0">
              <a:off x="0" y="0"/>
              <a:ext cx="453389" cy="442476"/>
            </a:xfrm>
            <a:custGeom>
              <a:avLst/>
              <a:gdLst/>
              <a:ahLst/>
              <a:cxnLst/>
              <a:rect r="r" b="b" t="t" l="l"/>
              <a:pathLst>
                <a:path h="442476" w="453389">
                  <a:moveTo>
                    <a:pt x="72966" y="0"/>
                  </a:moveTo>
                  <a:lnTo>
                    <a:pt x="380423" y="0"/>
                  </a:lnTo>
                  <a:cubicBezTo>
                    <a:pt x="399775" y="0"/>
                    <a:pt x="418334" y="7687"/>
                    <a:pt x="432018" y="21371"/>
                  </a:cubicBezTo>
                  <a:cubicBezTo>
                    <a:pt x="445702" y="35055"/>
                    <a:pt x="453389" y="53614"/>
                    <a:pt x="453389" y="72966"/>
                  </a:cubicBezTo>
                  <a:lnTo>
                    <a:pt x="453389" y="369510"/>
                  </a:lnTo>
                  <a:cubicBezTo>
                    <a:pt x="453389" y="409808"/>
                    <a:pt x="420721" y="442476"/>
                    <a:pt x="380423" y="442476"/>
                  </a:cubicBezTo>
                  <a:lnTo>
                    <a:pt x="72966" y="442476"/>
                  </a:lnTo>
                  <a:cubicBezTo>
                    <a:pt x="53614" y="442476"/>
                    <a:pt x="35055" y="434788"/>
                    <a:pt x="21371" y="421105"/>
                  </a:cubicBezTo>
                  <a:cubicBezTo>
                    <a:pt x="7687" y="407421"/>
                    <a:pt x="0" y="388861"/>
                    <a:pt x="0" y="369510"/>
                  </a:cubicBezTo>
                  <a:lnTo>
                    <a:pt x="0" y="72966"/>
                  </a:lnTo>
                  <a:cubicBezTo>
                    <a:pt x="0" y="53614"/>
                    <a:pt x="7687" y="35055"/>
                    <a:pt x="21371" y="21371"/>
                  </a:cubicBezTo>
                  <a:cubicBezTo>
                    <a:pt x="35055" y="7687"/>
                    <a:pt x="53614" y="0"/>
                    <a:pt x="72966" y="0"/>
                  </a:cubicBezTo>
                  <a:close/>
                </a:path>
              </a:pathLst>
            </a:custGeom>
            <a:solidFill>
              <a:srgbClr val="FFFFFF"/>
            </a:solidFill>
            <a:ln w="85725" cap="rnd">
              <a:solidFill>
                <a:srgbClr val="E8D3BF"/>
              </a:solidFill>
              <a:prstDash val="solid"/>
              <a:round/>
            </a:ln>
          </p:spPr>
        </p:sp>
        <p:sp>
          <p:nvSpPr>
            <p:cNvPr name="TextBox 7" id="7"/>
            <p:cNvSpPr txBox="true"/>
            <p:nvPr/>
          </p:nvSpPr>
          <p:spPr>
            <a:xfrm>
              <a:off x="0" y="-57150"/>
              <a:ext cx="453389" cy="499626"/>
            </a:xfrm>
            <a:prstGeom prst="rect">
              <a:avLst/>
            </a:prstGeom>
          </p:spPr>
          <p:txBody>
            <a:bodyPr anchor="ctr" rtlCol="false" tIns="50800" lIns="50800" bIns="50800" rIns="50800"/>
            <a:lstStyle/>
            <a:p>
              <a:pPr algn="ctr">
                <a:lnSpc>
                  <a:spcPts val="4480"/>
                </a:lnSpc>
              </a:pPr>
            </a:p>
          </p:txBody>
        </p:sp>
      </p:grpSp>
      <p:grpSp>
        <p:nvGrpSpPr>
          <p:cNvPr name="Group 8" id="8"/>
          <p:cNvGrpSpPr/>
          <p:nvPr/>
        </p:nvGrpSpPr>
        <p:grpSpPr>
          <a:xfrm rot="2700000">
            <a:off x="1535946" y="2496212"/>
            <a:ext cx="2449202" cy="2449202"/>
            <a:chOff x="0" y="0"/>
            <a:chExt cx="3265603" cy="3265603"/>
          </a:xfrm>
        </p:grpSpPr>
        <p:grpSp>
          <p:nvGrpSpPr>
            <p:cNvPr name="Group 9" id="9"/>
            <p:cNvGrpSpPr>
              <a:grpSpLocks noChangeAspect="true"/>
            </p:cNvGrpSpPr>
            <p:nvPr/>
          </p:nvGrpSpPr>
          <p:grpSpPr>
            <a:xfrm rot="0">
              <a:off x="0" y="0"/>
              <a:ext cx="3265603" cy="3265603"/>
              <a:chOff x="0" y="0"/>
              <a:chExt cx="14400530" cy="14400530"/>
            </a:xfrm>
          </p:grpSpPr>
          <p:sp>
            <p:nvSpPr>
              <p:cNvPr name="Freeform 10" id="10"/>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E8D3BF"/>
              </a:solidFill>
            </p:spPr>
          </p:sp>
        </p:grpSp>
        <p:grpSp>
          <p:nvGrpSpPr>
            <p:cNvPr name="Group 11" id="11"/>
            <p:cNvGrpSpPr/>
            <p:nvPr/>
          </p:nvGrpSpPr>
          <p:grpSpPr>
            <a:xfrm rot="0">
              <a:off x="400790" y="457018"/>
              <a:ext cx="2455888" cy="245588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13" id="13"/>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grpSp>
        <p:nvGrpSpPr>
          <p:cNvPr name="Group 14" id="14"/>
          <p:cNvGrpSpPr/>
          <p:nvPr/>
        </p:nvGrpSpPr>
        <p:grpSpPr>
          <a:xfrm rot="0">
            <a:off x="9200744" y="5228815"/>
            <a:ext cx="3925804" cy="3831308"/>
            <a:chOff x="0" y="0"/>
            <a:chExt cx="453389" cy="442476"/>
          </a:xfrm>
        </p:grpSpPr>
        <p:sp>
          <p:nvSpPr>
            <p:cNvPr name="Freeform 15" id="15"/>
            <p:cNvSpPr/>
            <p:nvPr/>
          </p:nvSpPr>
          <p:spPr>
            <a:xfrm flipH="false" flipV="false" rot="0">
              <a:off x="0" y="0"/>
              <a:ext cx="453389" cy="442476"/>
            </a:xfrm>
            <a:custGeom>
              <a:avLst/>
              <a:gdLst/>
              <a:ahLst/>
              <a:cxnLst/>
              <a:rect r="r" b="b" t="t" l="l"/>
              <a:pathLst>
                <a:path h="442476" w="453389">
                  <a:moveTo>
                    <a:pt x="72966" y="0"/>
                  </a:moveTo>
                  <a:lnTo>
                    <a:pt x="380423" y="0"/>
                  </a:lnTo>
                  <a:cubicBezTo>
                    <a:pt x="399775" y="0"/>
                    <a:pt x="418334" y="7687"/>
                    <a:pt x="432018" y="21371"/>
                  </a:cubicBezTo>
                  <a:cubicBezTo>
                    <a:pt x="445702" y="35055"/>
                    <a:pt x="453389" y="53614"/>
                    <a:pt x="453389" y="72966"/>
                  </a:cubicBezTo>
                  <a:lnTo>
                    <a:pt x="453389" y="369510"/>
                  </a:lnTo>
                  <a:cubicBezTo>
                    <a:pt x="453389" y="409808"/>
                    <a:pt x="420721" y="442476"/>
                    <a:pt x="380423" y="442476"/>
                  </a:cubicBezTo>
                  <a:lnTo>
                    <a:pt x="72966" y="442476"/>
                  </a:lnTo>
                  <a:cubicBezTo>
                    <a:pt x="53614" y="442476"/>
                    <a:pt x="35055" y="434788"/>
                    <a:pt x="21371" y="421105"/>
                  </a:cubicBezTo>
                  <a:cubicBezTo>
                    <a:pt x="7687" y="407421"/>
                    <a:pt x="0" y="388861"/>
                    <a:pt x="0" y="369510"/>
                  </a:cubicBezTo>
                  <a:lnTo>
                    <a:pt x="0" y="72966"/>
                  </a:lnTo>
                  <a:cubicBezTo>
                    <a:pt x="0" y="53614"/>
                    <a:pt x="7687" y="35055"/>
                    <a:pt x="21371" y="21371"/>
                  </a:cubicBezTo>
                  <a:cubicBezTo>
                    <a:pt x="35055" y="7687"/>
                    <a:pt x="53614" y="0"/>
                    <a:pt x="72966" y="0"/>
                  </a:cubicBezTo>
                  <a:close/>
                </a:path>
              </a:pathLst>
            </a:custGeom>
            <a:solidFill>
              <a:srgbClr val="FFFFFF"/>
            </a:solidFill>
            <a:ln w="85725" cap="rnd">
              <a:solidFill>
                <a:srgbClr val="E8D3BF"/>
              </a:solidFill>
              <a:prstDash val="solid"/>
              <a:round/>
            </a:ln>
          </p:spPr>
        </p:sp>
        <p:sp>
          <p:nvSpPr>
            <p:cNvPr name="TextBox 16" id="16"/>
            <p:cNvSpPr txBox="true"/>
            <p:nvPr/>
          </p:nvSpPr>
          <p:spPr>
            <a:xfrm>
              <a:off x="0" y="-57150"/>
              <a:ext cx="453389" cy="499626"/>
            </a:xfrm>
            <a:prstGeom prst="rect">
              <a:avLst/>
            </a:prstGeom>
          </p:spPr>
          <p:txBody>
            <a:bodyPr anchor="ctr" rtlCol="false" tIns="50800" lIns="50800" bIns="50800" rIns="50800"/>
            <a:lstStyle/>
            <a:p>
              <a:pPr algn="ctr">
                <a:lnSpc>
                  <a:spcPts val="4480"/>
                </a:lnSpc>
              </a:pPr>
            </a:p>
          </p:txBody>
        </p:sp>
      </p:grpSp>
      <p:grpSp>
        <p:nvGrpSpPr>
          <p:cNvPr name="Group 17" id="17"/>
          <p:cNvGrpSpPr/>
          <p:nvPr/>
        </p:nvGrpSpPr>
        <p:grpSpPr>
          <a:xfrm rot="0">
            <a:off x="13333496" y="5228815"/>
            <a:ext cx="3925804" cy="3831308"/>
            <a:chOff x="0" y="0"/>
            <a:chExt cx="453389" cy="442476"/>
          </a:xfrm>
        </p:grpSpPr>
        <p:sp>
          <p:nvSpPr>
            <p:cNvPr name="Freeform 18" id="18"/>
            <p:cNvSpPr/>
            <p:nvPr/>
          </p:nvSpPr>
          <p:spPr>
            <a:xfrm flipH="false" flipV="false" rot="0">
              <a:off x="0" y="0"/>
              <a:ext cx="453389" cy="442476"/>
            </a:xfrm>
            <a:custGeom>
              <a:avLst/>
              <a:gdLst/>
              <a:ahLst/>
              <a:cxnLst/>
              <a:rect r="r" b="b" t="t" l="l"/>
              <a:pathLst>
                <a:path h="442476" w="453389">
                  <a:moveTo>
                    <a:pt x="72966" y="0"/>
                  </a:moveTo>
                  <a:lnTo>
                    <a:pt x="380423" y="0"/>
                  </a:lnTo>
                  <a:cubicBezTo>
                    <a:pt x="399775" y="0"/>
                    <a:pt x="418334" y="7687"/>
                    <a:pt x="432018" y="21371"/>
                  </a:cubicBezTo>
                  <a:cubicBezTo>
                    <a:pt x="445702" y="35055"/>
                    <a:pt x="453389" y="53614"/>
                    <a:pt x="453389" y="72966"/>
                  </a:cubicBezTo>
                  <a:lnTo>
                    <a:pt x="453389" y="369510"/>
                  </a:lnTo>
                  <a:cubicBezTo>
                    <a:pt x="453389" y="409808"/>
                    <a:pt x="420721" y="442476"/>
                    <a:pt x="380423" y="442476"/>
                  </a:cubicBezTo>
                  <a:lnTo>
                    <a:pt x="72966" y="442476"/>
                  </a:lnTo>
                  <a:cubicBezTo>
                    <a:pt x="53614" y="442476"/>
                    <a:pt x="35055" y="434788"/>
                    <a:pt x="21371" y="421105"/>
                  </a:cubicBezTo>
                  <a:cubicBezTo>
                    <a:pt x="7687" y="407421"/>
                    <a:pt x="0" y="388861"/>
                    <a:pt x="0" y="369510"/>
                  </a:cubicBezTo>
                  <a:lnTo>
                    <a:pt x="0" y="72966"/>
                  </a:lnTo>
                  <a:cubicBezTo>
                    <a:pt x="0" y="53614"/>
                    <a:pt x="7687" y="35055"/>
                    <a:pt x="21371" y="21371"/>
                  </a:cubicBezTo>
                  <a:cubicBezTo>
                    <a:pt x="35055" y="7687"/>
                    <a:pt x="53614" y="0"/>
                    <a:pt x="72966" y="0"/>
                  </a:cubicBezTo>
                  <a:close/>
                </a:path>
              </a:pathLst>
            </a:custGeom>
            <a:solidFill>
              <a:srgbClr val="FFFFFF"/>
            </a:solidFill>
            <a:ln w="85725" cap="rnd">
              <a:solidFill>
                <a:srgbClr val="947158"/>
              </a:solidFill>
              <a:prstDash val="solid"/>
              <a:round/>
            </a:ln>
          </p:spPr>
        </p:sp>
        <p:sp>
          <p:nvSpPr>
            <p:cNvPr name="TextBox 19" id="19"/>
            <p:cNvSpPr txBox="true"/>
            <p:nvPr/>
          </p:nvSpPr>
          <p:spPr>
            <a:xfrm>
              <a:off x="0" y="-57150"/>
              <a:ext cx="453389" cy="499626"/>
            </a:xfrm>
            <a:prstGeom prst="rect">
              <a:avLst/>
            </a:prstGeom>
          </p:spPr>
          <p:txBody>
            <a:bodyPr anchor="ctr" rtlCol="false" tIns="50800" lIns="50800" bIns="50800" rIns="50800"/>
            <a:lstStyle/>
            <a:p>
              <a:pPr algn="ctr">
                <a:lnSpc>
                  <a:spcPts val="4480"/>
                </a:lnSpc>
              </a:pPr>
            </a:p>
          </p:txBody>
        </p:sp>
      </p:grpSp>
      <p:sp>
        <p:nvSpPr>
          <p:cNvPr name="TextBox 20" id="20"/>
          <p:cNvSpPr txBox="true"/>
          <p:nvPr/>
        </p:nvSpPr>
        <p:spPr>
          <a:xfrm rot="0">
            <a:off x="502602" y="479686"/>
            <a:ext cx="16230600" cy="2063229"/>
          </a:xfrm>
          <a:prstGeom prst="rect">
            <a:avLst/>
          </a:prstGeom>
        </p:spPr>
        <p:txBody>
          <a:bodyPr anchor="t" rtlCol="false" tIns="0" lIns="0" bIns="0" rIns="0">
            <a:spAutoFit/>
          </a:bodyPr>
          <a:lstStyle/>
          <a:p>
            <a:pPr algn="ctr">
              <a:lnSpc>
                <a:spcPts val="8003"/>
              </a:lnSpc>
            </a:pPr>
            <a:r>
              <a:rPr lang="en-US" b="true" sz="7769" spc="248">
                <a:solidFill>
                  <a:srgbClr val="3D2917"/>
                </a:solidFill>
                <a:latin typeface="Monterchi Serif Bold"/>
                <a:ea typeface="Monterchi Serif Bold"/>
                <a:cs typeface="Monterchi Serif Bold"/>
                <a:sym typeface="Monterchi Serif Bold"/>
              </a:rPr>
              <a:t>DESEMPEÑO DE LOS MODELOS - PREDICCIÓN DE PRECIOS</a:t>
            </a:r>
          </a:p>
        </p:txBody>
      </p:sp>
      <p:sp>
        <p:nvSpPr>
          <p:cNvPr name="TextBox 21" id="21"/>
          <p:cNvSpPr txBox="true"/>
          <p:nvPr/>
        </p:nvSpPr>
        <p:spPr>
          <a:xfrm rot="0">
            <a:off x="1695446" y="5906253"/>
            <a:ext cx="3246266" cy="438785"/>
          </a:xfrm>
          <a:prstGeom prst="rect">
            <a:avLst/>
          </a:prstGeom>
        </p:spPr>
        <p:txBody>
          <a:bodyPr anchor="t" rtlCol="false" tIns="0" lIns="0" bIns="0" rIns="0">
            <a:spAutoFit/>
          </a:bodyPr>
          <a:lstStyle/>
          <a:p>
            <a:pPr algn="l">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01. RANDM FOREST</a:t>
            </a:r>
          </a:p>
        </p:txBody>
      </p:sp>
      <p:sp>
        <p:nvSpPr>
          <p:cNvPr name="TextBox 22" id="22"/>
          <p:cNvSpPr txBox="true"/>
          <p:nvPr/>
        </p:nvSpPr>
        <p:spPr>
          <a:xfrm rot="0">
            <a:off x="1402175" y="6560302"/>
            <a:ext cx="2944295" cy="1864588"/>
          </a:xfrm>
          <a:prstGeom prst="rect">
            <a:avLst/>
          </a:prstGeom>
        </p:spPr>
        <p:txBody>
          <a:bodyPr anchor="t" rtlCol="false" tIns="0" lIns="0" bIns="0" rIns="0">
            <a:spAutoFit/>
          </a:bodyPr>
          <a:lstStyle/>
          <a:p>
            <a:pPr algn="l">
              <a:lnSpc>
                <a:spcPts val="2488"/>
              </a:lnSpc>
            </a:pPr>
            <a:r>
              <a:rPr lang="en-US" sz="1870">
                <a:solidFill>
                  <a:srgbClr val="3D2917"/>
                </a:solidFill>
                <a:latin typeface="Source Serif Pro"/>
                <a:ea typeface="Source Serif Pro"/>
                <a:cs typeface="Source Serif Pro"/>
                <a:sym typeface="Source Serif Pro"/>
              </a:rPr>
              <a:t>De los mejores modelos en validacion cruzada, obtuvimos random forest regresor,o entrenamos con nuestro pipeline y luego lo optimizamos.</a:t>
            </a:r>
          </a:p>
        </p:txBody>
      </p:sp>
      <p:sp>
        <p:nvSpPr>
          <p:cNvPr name="TextBox 23" id="23"/>
          <p:cNvSpPr txBox="true"/>
          <p:nvPr/>
        </p:nvSpPr>
        <p:spPr>
          <a:xfrm rot="0">
            <a:off x="9640693" y="5906253"/>
            <a:ext cx="3692803" cy="438785"/>
          </a:xfrm>
          <a:prstGeom prst="rect">
            <a:avLst/>
          </a:prstGeom>
        </p:spPr>
        <p:txBody>
          <a:bodyPr anchor="t" rtlCol="false" tIns="0" lIns="0" bIns="0" rIns="0">
            <a:spAutoFit/>
          </a:bodyPr>
          <a:lstStyle/>
          <a:p>
            <a:pPr algn="l">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03. GRADIENT BOOSTIN</a:t>
            </a:r>
          </a:p>
        </p:txBody>
      </p:sp>
      <p:sp>
        <p:nvSpPr>
          <p:cNvPr name="TextBox 24" id="24"/>
          <p:cNvSpPr txBox="true"/>
          <p:nvPr/>
        </p:nvSpPr>
        <p:spPr>
          <a:xfrm rot="0">
            <a:off x="9867490" y="6560302"/>
            <a:ext cx="2651024" cy="1550263"/>
          </a:xfrm>
          <a:prstGeom prst="rect">
            <a:avLst/>
          </a:prstGeom>
        </p:spPr>
        <p:txBody>
          <a:bodyPr anchor="t" rtlCol="false" tIns="0" lIns="0" bIns="0" rIns="0">
            <a:spAutoFit/>
          </a:bodyPr>
          <a:lstStyle/>
          <a:p>
            <a:pPr algn="l">
              <a:lnSpc>
                <a:spcPts val="2488"/>
              </a:lnSpc>
            </a:pPr>
            <a:r>
              <a:rPr lang="en-US" sz="1870">
                <a:solidFill>
                  <a:srgbClr val="3D2917"/>
                </a:solidFill>
                <a:latin typeface="Source Serif Pro"/>
                <a:ea typeface="Source Serif Pro"/>
                <a:cs typeface="Source Serif Pro"/>
                <a:sym typeface="Source Serif Pro"/>
              </a:rPr>
              <a:t>El segundo modelo con mejor RMSE es gradien tbossting, lo entrenamos y optimizamos de igual manera</a:t>
            </a:r>
          </a:p>
        </p:txBody>
      </p:sp>
      <p:sp>
        <p:nvSpPr>
          <p:cNvPr name="TextBox 25" id="25"/>
          <p:cNvSpPr txBox="true"/>
          <p:nvPr/>
        </p:nvSpPr>
        <p:spPr>
          <a:xfrm rot="0">
            <a:off x="5749691" y="5906253"/>
            <a:ext cx="3259058" cy="438785"/>
          </a:xfrm>
          <a:prstGeom prst="rect">
            <a:avLst/>
          </a:prstGeom>
        </p:spPr>
        <p:txBody>
          <a:bodyPr anchor="t" rtlCol="false" tIns="0" lIns="0" bIns="0" rIns="0">
            <a:spAutoFit/>
          </a:bodyPr>
          <a:lstStyle/>
          <a:p>
            <a:pPr algn="l">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02. RF OPTIMIZADO</a:t>
            </a:r>
          </a:p>
        </p:txBody>
      </p:sp>
      <p:sp>
        <p:nvSpPr>
          <p:cNvPr name="TextBox 26" id="26"/>
          <p:cNvSpPr txBox="true"/>
          <p:nvPr/>
        </p:nvSpPr>
        <p:spPr>
          <a:xfrm rot="0">
            <a:off x="5749691" y="6560302"/>
            <a:ext cx="3102210" cy="1864588"/>
          </a:xfrm>
          <a:prstGeom prst="rect">
            <a:avLst/>
          </a:prstGeom>
        </p:spPr>
        <p:txBody>
          <a:bodyPr anchor="t" rtlCol="false" tIns="0" lIns="0" bIns="0" rIns="0">
            <a:spAutoFit/>
          </a:bodyPr>
          <a:lstStyle/>
          <a:p>
            <a:pPr algn="l">
              <a:lnSpc>
                <a:spcPts val="2488"/>
              </a:lnSpc>
            </a:pPr>
            <a:r>
              <a:rPr lang="en-US" sz="1870">
                <a:solidFill>
                  <a:srgbClr val="3D2917"/>
                </a:solidFill>
                <a:latin typeface="Source Serif Pro"/>
                <a:ea typeface="Source Serif Pro"/>
                <a:cs typeface="Source Serif Pro"/>
                <a:sym typeface="Source Serif Pro"/>
              </a:rPr>
              <a:t>H</a:t>
            </a:r>
            <a:r>
              <a:rPr lang="en-US" sz="1870">
                <a:solidFill>
                  <a:srgbClr val="3D2917"/>
                </a:solidFill>
                <a:latin typeface="Source Serif Pro"/>
                <a:ea typeface="Source Serif Pro"/>
                <a:cs typeface="Source Serif Pro"/>
                <a:sym typeface="Source Serif Pro"/>
              </a:rPr>
              <a:t>emos conseguido bajar la métrica RMSE de la métrica incial sin mejorarlo notoriamente, aun habiendo usado los mejores parametros, </a:t>
            </a:r>
          </a:p>
        </p:txBody>
      </p:sp>
      <p:sp>
        <p:nvSpPr>
          <p:cNvPr name="TextBox 27" id="27"/>
          <p:cNvSpPr txBox="true"/>
          <p:nvPr/>
        </p:nvSpPr>
        <p:spPr>
          <a:xfrm rot="0">
            <a:off x="13919988" y="5906253"/>
            <a:ext cx="3339312" cy="438785"/>
          </a:xfrm>
          <a:prstGeom prst="rect">
            <a:avLst/>
          </a:prstGeom>
        </p:spPr>
        <p:txBody>
          <a:bodyPr anchor="t" rtlCol="false" tIns="0" lIns="0" bIns="0" rIns="0">
            <a:spAutoFit/>
          </a:bodyPr>
          <a:lstStyle/>
          <a:p>
            <a:pPr algn="l">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04. GB OPTIMIZADO</a:t>
            </a:r>
          </a:p>
        </p:txBody>
      </p:sp>
      <p:sp>
        <p:nvSpPr>
          <p:cNvPr name="TextBox 28" id="28"/>
          <p:cNvSpPr txBox="true"/>
          <p:nvPr/>
        </p:nvSpPr>
        <p:spPr>
          <a:xfrm rot="0">
            <a:off x="13651543" y="6560302"/>
            <a:ext cx="3288414" cy="1864588"/>
          </a:xfrm>
          <a:prstGeom prst="rect">
            <a:avLst/>
          </a:prstGeom>
        </p:spPr>
        <p:txBody>
          <a:bodyPr anchor="t" rtlCol="false" tIns="0" lIns="0" bIns="0" rIns="0">
            <a:spAutoFit/>
          </a:bodyPr>
          <a:lstStyle/>
          <a:p>
            <a:pPr algn="l">
              <a:lnSpc>
                <a:spcPts val="2488"/>
              </a:lnSpc>
            </a:pPr>
            <a:r>
              <a:rPr lang="en-US" sz="1870">
                <a:solidFill>
                  <a:srgbClr val="3D2917"/>
                </a:solidFill>
                <a:latin typeface="Source Serif Pro"/>
                <a:ea typeface="Source Serif Pro"/>
                <a:cs typeface="Source Serif Pro"/>
                <a:sym typeface="Source Serif Pro"/>
              </a:rPr>
              <a:t>Optimizandolo conseguimos esta metrica general, con un r2 de un 93% podemos ver que ambos modelos predicen bien hasta los precios de 25000 doalres,</a:t>
            </a:r>
          </a:p>
        </p:txBody>
      </p:sp>
      <p:grpSp>
        <p:nvGrpSpPr>
          <p:cNvPr name="Group 29" id="29"/>
          <p:cNvGrpSpPr/>
          <p:nvPr/>
        </p:nvGrpSpPr>
        <p:grpSpPr>
          <a:xfrm rot="2700000">
            <a:off x="9770049" y="2530905"/>
            <a:ext cx="2449202" cy="2449202"/>
            <a:chOff x="0" y="0"/>
            <a:chExt cx="3265603" cy="3265603"/>
          </a:xfrm>
        </p:grpSpPr>
        <p:grpSp>
          <p:nvGrpSpPr>
            <p:cNvPr name="Group 30" id="30"/>
            <p:cNvGrpSpPr>
              <a:grpSpLocks noChangeAspect="true"/>
            </p:cNvGrpSpPr>
            <p:nvPr/>
          </p:nvGrpSpPr>
          <p:grpSpPr>
            <a:xfrm rot="0">
              <a:off x="0" y="0"/>
              <a:ext cx="3265603" cy="3265603"/>
              <a:chOff x="0" y="0"/>
              <a:chExt cx="14400530" cy="14400530"/>
            </a:xfrm>
          </p:grpSpPr>
          <p:sp>
            <p:nvSpPr>
              <p:cNvPr name="Freeform 31" id="31"/>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E8D3BF"/>
              </a:solidFill>
            </p:spPr>
          </p:sp>
        </p:grpSp>
        <p:grpSp>
          <p:nvGrpSpPr>
            <p:cNvPr name="Group 32" id="32"/>
            <p:cNvGrpSpPr/>
            <p:nvPr/>
          </p:nvGrpSpPr>
          <p:grpSpPr>
            <a:xfrm rot="0">
              <a:off x="400790" y="457018"/>
              <a:ext cx="2455888" cy="2455888"/>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34" id="34"/>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grpSp>
        <p:nvGrpSpPr>
          <p:cNvPr name="Group 35" id="35"/>
          <p:cNvGrpSpPr/>
          <p:nvPr/>
        </p:nvGrpSpPr>
        <p:grpSpPr>
          <a:xfrm rot="-2700000">
            <a:off x="5720679" y="2486050"/>
            <a:ext cx="2400139" cy="2400139"/>
            <a:chOff x="0" y="0"/>
            <a:chExt cx="3200185" cy="3200185"/>
          </a:xfrm>
        </p:grpSpPr>
        <p:grpSp>
          <p:nvGrpSpPr>
            <p:cNvPr name="Group 36" id="36"/>
            <p:cNvGrpSpPr>
              <a:grpSpLocks noChangeAspect="true"/>
            </p:cNvGrpSpPr>
            <p:nvPr/>
          </p:nvGrpSpPr>
          <p:grpSpPr>
            <a:xfrm rot="5400000">
              <a:off x="0" y="0"/>
              <a:ext cx="3200185" cy="3200185"/>
              <a:chOff x="0" y="0"/>
              <a:chExt cx="14400530" cy="14400530"/>
            </a:xfrm>
          </p:grpSpPr>
          <p:sp>
            <p:nvSpPr>
              <p:cNvPr name="Freeform 37" id="37"/>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947158"/>
              </a:solidFill>
            </p:spPr>
          </p:sp>
        </p:grpSp>
        <p:grpSp>
          <p:nvGrpSpPr>
            <p:cNvPr name="Group 38" id="38"/>
            <p:cNvGrpSpPr/>
            <p:nvPr/>
          </p:nvGrpSpPr>
          <p:grpSpPr>
            <a:xfrm rot="0">
              <a:off x="371364" y="443048"/>
              <a:ext cx="2411505" cy="2411505"/>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40" id="40"/>
              <p:cNvSpPr txBox="true"/>
              <p:nvPr/>
            </p:nvSpPr>
            <p:spPr>
              <a:xfrm>
                <a:off x="76200" y="28575"/>
                <a:ext cx="660400" cy="708025"/>
              </a:xfrm>
              <a:prstGeom prst="rect">
                <a:avLst/>
              </a:prstGeom>
            </p:spPr>
            <p:txBody>
              <a:bodyPr anchor="ctr" rtlCol="false" tIns="50800" lIns="50800" bIns="50800" rIns="50800"/>
              <a:lstStyle/>
              <a:p>
                <a:pPr algn="ctr">
                  <a:lnSpc>
                    <a:spcPts val="2799"/>
                  </a:lnSpc>
                </a:pPr>
              </a:p>
            </p:txBody>
          </p:sp>
        </p:grpSp>
      </p:grpSp>
      <p:grpSp>
        <p:nvGrpSpPr>
          <p:cNvPr name="Group 41" id="41"/>
          <p:cNvGrpSpPr/>
          <p:nvPr/>
        </p:nvGrpSpPr>
        <p:grpSpPr>
          <a:xfrm rot="-2700000">
            <a:off x="14042733" y="2486050"/>
            <a:ext cx="2400139" cy="2400139"/>
            <a:chOff x="0" y="0"/>
            <a:chExt cx="3200185" cy="3200185"/>
          </a:xfrm>
        </p:grpSpPr>
        <p:grpSp>
          <p:nvGrpSpPr>
            <p:cNvPr name="Group 42" id="42"/>
            <p:cNvGrpSpPr>
              <a:grpSpLocks noChangeAspect="true"/>
            </p:cNvGrpSpPr>
            <p:nvPr/>
          </p:nvGrpSpPr>
          <p:grpSpPr>
            <a:xfrm rot="5400000">
              <a:off x="0" y="0"/>
              <a:ext cx="3200185" cy="3200185"/>
              <a:chOff x="0" y="0"/>
              <a:chExt cx="14400530" cy="14400530"/>
            </a:xfrm>
          </p:grpSpPr>
          <p:sp>
            <p:nvSpPr>
              <p:cNvPr name="Freeform 43" id="43"/>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947158"/>
              </a:solidFill>
            </p:spPr>
          </p:sp>
        </p:grpSp>
        <p:grpSp>
          <p:nvGrpSpPr>
            <p:cNvPr name="Group 44" id="44"/>
            <p:cNvGrpSpPr/>
            <p:nvPr/>
          </p:nvGrpSpPr>
          <p:grpSpPr>
            <a:xfrm rot="0">
              <a:off x="371364" y="443048"/>
              <a:ext cx="2411505" cy="2411505"/>
              <a:chOff x="0" y="0"/>
              <a:chExt cx="812800" cy="812800"/>
            </a:xfrm>
          </p:grpSpPr>
          <p:sp>
            <p:nvSpPr>
              <p:cNvPr name="Freeform 45" id="4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46" id="46"/>
              <p:cNvSpPr txBox="true"/>
              <p:nvPr/>
            </p:nvSpPr>
            <p:spPr>
              <a:xfrm>
                <a:off x="76200" y="28575"/>
                <a:ext cx="660400" cy="708025"/>
              </a:xfrm>
              <a:prstGeom prst="rect">
                <a:avLst/>
              </a:prstGeom>
            </p:spPr>
            <p:txBody>
              <a:bodyPr anchor="ctr" rtlCol="false" tIns="50800" lIns="50800" bIns="50800" rIns="50800"/>
              <a:lstStyle/>
              <a:p>
                <a:pPr algn="ctr">
                  <a:lnSpc>
                    <a:spcPts val="2799"/>
                  </a:lnSpc>
                </a:pPr>
              </a:p>
            </p:txBody>
          </p:sp>
        </p:grpSp>
      </p:grpSp>
      <p:sp>
        <p:nvSpPr>
          <p:cNvPr name="TextBox 47" id="47"/>
          <p:cNvSpPr txBox="true"/>
          <p:nvPr/>
        </p:nvSpPr>
        <p:spPr>
          <a:xfrm rot="0">
            <a:off x="952161" y="3316721"/>
            <a:ext cx="3394309" cy="438785"/>
          </a:xfrm>
          <a:prstGeom prst="rect">
            <a:avLst/>
          </a:prstGeom>
        </p:spPr>
        <p:txBody>
          <a:bodyPr anchor="t" rtlCol="false" tIns="0" lIns="0" bIns="0" rIns="0">
            <a:spAutoFit/>
          </a:bodyPr>
          <a:lstStyle/>
          <a:p>
            <a:pPr algn="ctr">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RMSE: 2553</a:t>
            </a:r>
          </a:p>
        </p:txBody>
      </p:sp>
      <p:sp>
        <p:nvSpPr>
          <p:cNvPr name="TextBox 48" id="48"/>
          <p:cNvSpPr txBox="true"/>
          <p:nvPr/>
        </p:nvSpPr>
        <p:spPr>
          <a:xfrm rot="0">
            <a:off x="13545648" y="3316721"/>
            <a:ext cx="3394309" cy="438785"/>
          </a:xfrm>
          <a:prstGeom prst="rect">
            <a:avLst/>
          </a:prstGeom>
        </p:spPr>
        <p:txBody>
          <a:bodyPr anchor="t" rtlCol="false" tIns="0" lIns="0" bIns="0" rIns="0">
            <a:spAutoFit/>
          </a:bodyPr>
          <a:lstStyle/>
          <a:p>
            <a:pPr algn="ctr">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RMSE: 2402</a:t>
            </a:r>
          </a:p>
        </p:txBody>
      </p:sp>
      <p:sp>
        <p:nvSpPr>
          <p:cNvPr name="TextBox 49" id="49"/>
          <p:cNvSpPr txBox="true"/>
          <p:nvPr/>
        </p:nvSpPr>
        <p:spPr>
          <a:xfrm rot="0">
            <a:off x="9384621" y="3316721"/>
            <a:ext cx="3394309" cy="438785"/>
          </a:xfrm>
          <a:prstGeom prst="rect">
            <a:avLst/>
          </a:prstGeom>
        </p:spPr>
        <p:txBody>
          <a:bodyPr anchor="t" rtlCol="false" tIns="0" lIns="0" bIns="0" rIns="0">
            <a:spAutoFit/>
          </a:bodyPr>
          <a:lstStyle/>
          <a:p>
            <a:pPr algn="ctr">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RMSE: 2660 </a:t>
            </a:r>
          </a:p>
        </p:txBody>
      </p:sp>
      <p:sp>
        <p:nvSpPr>
          <p:cNvPr name="TextBox 50" id="50"/>
          <p:cNvSpPr txBox="true"/>
          <p:nvPr/>
        </p:nvSpPr>
        <p:spPr>
          <a:xfrm rot="0">
            <a:off x="5223594" y="3316721"/>
            <a:ext cx="3394309" cy="438785"/>
          </a:xfrm>
          <a:prstGeom prst="rect">
            <a:avLst/>
          </a:prstGeom>
        </p:spPr>
        <p:txBody>
          <a:bodyPr anchor="t" rtlCol="false" tIns="0" lIns="0" bIns="0" rIns="0">
            <a:spAutoFit/>
          </a:bodyPr>
          <a:lstStyle/>
          <a:p>
            <a:pPr algn="ctr">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RMSE: 2373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818652">
            <a:off x="-1504697" y="1654042"/>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10263764">
            <a:off x="10218894" y="-1404715"/>
            <a:ext cx="9400422" cy="9722890"/>
          </a:xfrm>
          <a:custGeom>
            <a:avLst/>
            <a:gdLst/>
            <a:ahLst/>
            <a:cxnLst/>
            <a:rect r="r" b="b" t="t" l="l"/>
            <a:pathLst>
              <a:path h="9722890" w="9400422">
                <a:moveTo>
                  <a:pt x="0" y="0"/>
                </a:moveTo>
                <a:lnTo>
                  <a:pt x="9400422" y="0"/>
                </a:lnTo>
                <a:lnTo>
                  <a:pt x="9400422" y="9722889"/>
                </a:lnTo>
                <a:lnTo>
                  <a:pt x="0" y="9722889"/>
                </a:lnTo>
                <a:lnTo>
                  <a:pt x="0" y="0"/>
                </a:lnTo>
                <a:close/>
              </a:path>
            </a:pathLst>
          </a:custGeom>
          <a:blipFill>
            <a:blip r:embed="rId2">
              <a:alphaModFix amt="8999"/>
            </a:blip>
            <a:stretch>
              <a:fillRect l="0" t="0" r="0" b="0"/>
            </a:stretch>
          </a:blipFill>
        </p:spPr>
      </p:sp>
      <p:sp>
        <p:nvSpPr>
          <p:cNvPr name="Freeform 4" id="4"/>
          <p:cNvSpPr/>
          <p:nvPr/>
        </p:nvSpPr>
        <p:spPr>
          <a:xfrm flipH="false" flipV="false" rot="0">
            <a:off x="0" y="2284372"/>
            <a:ext cx="9520720" cy="6973928"/>
          </a:xfrm>
          <a:custGeom>
            <a:avLst/>
            <a:gdLst/>
            <a:ahLst/>
            <a:cxnLst/>
            <a:rect r="r" b="b" t="t" l="l"/>
            <a:pathLst>
              <a:path h="6973928" w="9520720">
                <a:moveTo>
                  <a:pt x="0" y="0"/>
                </a:moveTo>
                <a:lnTo>
                  <a:pt x="9520720" y="0"/>
                </a:lnTo>
                <a:lnTo>
                  <a:pt x="9520720" y="6973928"/>
                </a:lnTo>
                <a:lnTo>
                  <a:pt x="0" y="6973928"/>
                </a:lnTo>
                <a:lnTo>
                  <a:pt x="0" y="0"/>
                </a:lnTo>
                <a:close/>
              </a:path>
            </a:pathLst>
          </a:custGeom>
          <a:blipFill>
            <a:blip r:embed="rId3"/>
            <a:stretch>
              <a:fillRect l="0" t="0" r="0" b="0"/>
            </a:stretch>
          </a:blipFill>
        </p:spPr>
      </p:sp>
      <p:sp>
        <p:nvSpPr>
          <p:cNvPr name="TextBox 5" id="5"/>
          <p:cNvSpPr txBox="true"/>
          <p:nvPr/>
        </p:nvSpPr>
        <p:spPr>
          <a:xfrm rot="0">
            <a:off x="2363460" y="361950"/>
            <a:ext cx="13561080" cy="1343025"/>
          </a:xfrm>
          <a:prstGeom prst="rect">
            <a:avLst/>
          </a:prstGeom>
        </p:spPr>
        <p:txBody>
          <a:bodyPr anchor="t" rtlCol="false" tIns="0" lIns="0" bIns="0" rIns="0">
            <a:spAutoFit/>
          </a:bodyPr>
          <a:lstStyle/>
          <a:p>
            <a:pPr algn="ctr">
              <a:lnSpc>
                <a:spcPts val="10656"/>
              </a:lnSpc>
            </a:pPr>
            <a:r>
              <a:rPr lang="en-US" b="true" sz="8880">
                <a:solidFill>
                  <a:srgbClr val="3D2917"/>
                </a:solidFill>
                <a:latin typeface="Monterchi Serif Bold"/>
                <a:ea typeface="Monterchi Serif Bold"/>
                <a:cs typeface="Monterchi Serif Bold"/>
                <a:sym typeface="Monterchi Serif Bold"/>
              </a:rPr>
              <a:t>IMPORTANCE FEATURES </a:t>
            </a:r>
          </a:p>
        </p:txBody>
      </p:sp>
      <p:sp>
        <p:nvSpPr>
          <p:cNvPr name="TextBox 6" id="6"/>
          <p:cNvSpPr txBox="true"/>
          <p:nvPr/>
        </p:nvSpPr>
        <p:spPr>
          <a:xfrm rot="0">
            <a:off x="9990198" y="1534015"/>
            <a:ext cx="7530603" cy="8021955"/>
          </a:xfrm>
          <a:prstGeom prst="rect">
            <a:avLst/>
          </a:prstGeom>
        </p:spPr>
        <p:txBody>
          <a:bodyPr anchor="t" rtlCol="false" tIns="0" lIns="0" bIns="0" rIns="0">
            <a:spAutoFit/>
          </a:bodyPr>
          <a:lstStyle/>
          <a:p>
            <a:pPr algn="just" marL="582930" indent="-291465" lvl="1">
              <a:lnSpc>
                <a:spcPts val="3779"/>
              </a:lnSpc>
              <a:buFont typeface="Arial"/>
              <a:buChar char="•"/>
            </a:pPr>
            <a:r>
              <a:rPr lang="en-US" b="true" sz="2700" spc="-62" u="sng">
                <a:solidFill>
                  <a:srgbClr val="3D2917"/>
                </a:solidFill>
                <a:latin typeface="Source Serif Pro Bold"/>
                <a:ea typeface="Source Serif Pro Bold"/>
                <a:cs typeface="Source Serif Pro Bold"/>
                <a:sym typeface="Source Serif Pro Bold"/>
              </a:rPr>
              <a:t>Clúster como variable principal:</a:t>
            </a:r>
          </a:p>
          <a:p>
            <a:pPr algn="just">
              <a:lnSpc>
                <a:spcPts val="3779"/>
              </a:lnSpc>
            </a:pPr>
          </a:p>
          <a:p>
            <a:pPr algn="just">
              <a:lnSpc>
                <a:spcPts val="3779"/>
              </a:lnSpc>
              <a:spcBef>
                <a:spcPct val="0"/>
              </a:spcBef>
            </a:pPr>
            <a:r>
              <a:rPr lang="en-US" sz="2700" spc="-62">
                <a:solidFill>
                  <a:srgbClr val="3D2917"/>
                </a:solidFill>
                <a:latin typeface="Source Serif Pro"/>
                <a:ea typeface="Source Serif Pro"/>
                <a:cs typeface="Source Serif Pro"/>
                <a:sym typeface="Source Serif Pro"/>
              </a:rPr>
              <a:t>Hemos</a:t>
            </a:r>
            <a:r>
              <a:rPr lang="en-US" sz="2700" spc="-62">
                <a:solidFill>
                  <a:srgbClr val="3D2917"/>
                </a:solidFill>
                <a:latin typeface="Source Serif Pro"/>
                <a:ea typeface="Source Serif Pro"/>
                <a:cs typeface="Source Serif Pro"/>
                <a:sym typeface="Source Serif Pro"/>
              </a:rPr>
              <a:t> obtenido casi un 50% de importancia e</a:t>
            </a:r>
            <a:r>
              <a:rPr lang="en-US" sz="2700" spc="-62">
                <a:solidFill>
                  <a:srgbClr val="3D2917"/>
                </a:solidFill>
                <a:latin typeface="Source Serif Pro"/>
                <a:ea typeface="Source Serif Pro"/>
                <a:cs typeface="Source Serif Pro"/>
                <a:sym typeface="Source Serif Pro"/>
              </a:rPr>
              <a:t>n ambos modelos (Random Forest y Gradient Boosting), la caract</a:t>
            </a:r>
            <a:r>
              <a:rPr lang="en-US" sz="2700" spc="-62">
                <a:solidFill>
                  <a:srgbClr val="3D2917"/>
                </a:solidFill>
                <a:latin typeface="Source Serif Pro"/>
                <a:ea typeface="Source Serif Pro"/>
                <a:cs typeface="Source Serif Pro"/>
                <a:sym typeface="Source Serif Pro"/>
              </a:rPr>
              <a:t>erística más relevante para la predicción ha sido el clúster al que pertenece cada observación. Esto implica que la pertenencia a un grupo específico tiene un gran peso en el modelo, representando aproximadamente el 50% de la importancia total. </a:t>
            </a:r>
          </a:p>
          <a:p>
            <a:pPr algn="just">
              <a:lnSpc>
                <a:spcPts val="3779"/>
              </a:lnSpc>
              <a:spcBef>
                <a:spcPct val="0"/>
              </a:spcBef>
            </a:pPr>
          </a:p>
          <a:p>
            <a:pPr algn="just">
              <a:lnSpc>
                <a:spcPts val="3779"/>
              </a:lnSpc>
              <a:spcBef>
                <a:spcPct val="0"/>
              </a:spcBef>
            </a:pPr>
            <a:r>
              <a:rPr lang="en-US" sz="2700" spc="-62">
                <a:solidFill>
                  <a:srgbClr val="3D2917"/>
                </a:solidFill>
                <a:latin typeface="Source Serif Pro"/>
                <a:ea typeface="Source Serif Pro"/>
                <a:cs typeface="Source Serif Pro"/>
                <a:sym typeface="Source Serif Pro"/>
              </a:rPr>
              <a:t>En un análisis de regresión, esto sugiere que las diferencias entre clústeres son fundamentales para predecir la variable objetivo, destacando que el perfil de cada grupo es clave para obtener predicciones más precisas.</a:t>
            </a:r>
          </a:p>
          <a:p>
            <a:pPr algn="ctr">
              <a:lnSpc>
                <a:spcPts val="3359"/>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10721085">
            <a:off x="9274106" y="-3814035"/>
            <a:ext cx="11083612" cy="11463819"/>
          </a:xfrm>
          <a:custGeom>
            <a:avLst/>
            <a:gdLst/>
            <a:ahLst/>
            <a:cxnLst/>
            <a:rect r="r" b="b" t="t" l="l"/>
            <a:pathLst>
              <a:path h="11463819" w="11083612">
                <a:moveTo>
                  <a:pt x="0" y="0"/>
                </a:moveTo>
                <a:lnTo>
                  <a:pt x="11083612" y="0"/>
                </a:lnTo>
                <a:lnTo>
                  <a:pt x="11083612" y="11463819"/>
                </a:lnTo>
                <a:lnTo>
                  <a:pt x="0" y="11463819"/>
                </a:lnTo>
                <a:lnTo>
                  <a:pt x="0" y="0"/>
                </a:lnTo>
                <a:close/>
              </a:path>
            </a:pathLst>
          </a:custGeom>
          <a:blipFill>
            <a:blip r:embed="rId2">
              <a:alphaModFix amt="8999"/>
            </a:blip>
            <a:stretch>
              <a:fillRect l="0" t="0" r="0" b="0"/>
            </a:stretch>
          </a:blipFill>
        </p:spPr>
      </p:sp>
      <p:sp>
        <p:nvSpPr>
          <p:cNvPr name="Freeform 3" id="3"/>
          <p:cNvSpPr/>
          <p:nvPr/>
        </p:nvSpPr>
        <p:spPr>
          <a:xfrm flipH="false" flipV="true" rot="-5400000">
            <a:off x="-7506352" y="495203"/>
            <a:ext cx="15710072" cy="8797640"/>
          </a:xfrm>
          <a:custGeom>
            <a:avLst/>
            <a:gdLst/>
            <a:ahLst/>
            <a:cxnLst/>
            <a:rect r="r" b="b" t="t" l="l"/>
            <a:pathLst>
              <a:path h="8797640" w="15710072">
                <a:moveTo>
                  <a:pt x="0" y="8797640"/>
                </a:moveTo>
                <a:lnTo>
                  <a:pt x="15710072" y="8797640"/>
                </a:lnTo>
                <a:lnTo>
                  <a:pt x="15710072" y="0"/>
                </a:lnTo>
                <a:lnTo>
                  <a:pt x="0" y="0"/>
                </a:lnTo>
                <a:lnTo>
                  <a:pt x="0" y="8797640"/>
                </a:lnTo>
                <a:close/>
              </a:path>
            </a:pathLst>
          </a:custGeom>
          <a:blipFill>
            <a:blip r:embed="rId3"/>
            <a:stretch>
              <a:fillRect l="0" t="0" r="0" b="0"/>
            </a:stretch>
          </a:blipFill>
        </p:spPr>
      </p:sp>
      <p:grpSp>
        <p:nvGrpSpPr>
          <p:cNvPr name="Group 4" id="4"/>
          <p:cNvGrpSpPr/>
          <p:nvPr/>
        </p:nvGrpSpPr>
        <p:grpSpPr>
          <a:xfrm rot="0">
            <a:off x="0" y="1917875"/>
            <a:ext cx="11329382" cy="8069822"/>
            <a:chOff x="0" y="0"/>
            <a:chExt cx="1559882" cy="1111090"/>
          </a:xfrm>
        </p:grpSpPr>
        <p:sp>
          <p:nvSpPr>
            <p:cNvPr name="Freeform 5" id="5"/>
            <p:cNvSpPr/>
            <p:nvPr/>
          </p:nvSpPr>
          <p:spPr>
            <a:xfrm flipH="false" flipV="false" rot="0">
              <a:off x="0" y="0"/>
              <a:ext cx="1559882" cy="1111090"/>
            </a:xfrm>
            <a:custGeom>
              <a:avLst/>
              <a:gdLst/>
              <a:ahLst/>
              <a:cxnLst/>
              <a:rect r="r" b="b" t="t" l="l"/>
              <a:pathLst>
                <a:path h="1111090" w="1559882">
                  <a:moveTo>
                    <a:pt x="15717" y="0"/>
                  </a:moveTo>
                  <a:lnTo>
                    <a:pt x="1544165" y="0"/>
                  </a:lnTo>
                  <a:cubicBezTo>
                    <a:pt x="1552845" y="0"/>
                    <a:pt x="1559882" y="7037"/>
                    <a:pt x="1559882" y="15717"/>
                  </a:cubicBezTo>
                  <a:lnTo>
                    <a:pt x="1559882" y="1095373"/>
                  </a:lnTo>
                  <a:cubicBezTo>
                    <a:pt x="1559882" y="1104054"/>
                    <a:pt x="1552845" y="1111090"/>
                    <a:pt x="1544165" y="1111090"/>
                  </a:cubicBezTo>
                  <a:lnTo>
                    <a:pt x="15717" y="1111090"/>
                  </a:lnTo>
                  <a:cubicBezTo>
                    <a:pt x="7037" y="1111090"/>
                    <a:pt x="0" y="1104054"/>
                    <a:pt x="0" y="1095373"/>
                  </a:cubicBezTo>
                  <a:lnTo>
                    <a:pt x="0" y="15717"/>
                  </a:lnTo>
                  <a:cubicBezTo>
                    <a:pt x="0" y="7037"/>
                    <a:pt x="7037" y="0"/>
                    <a:pt x="15717" y="0"/>
                  </a:cubicBezTo>
                  <a:close/>
                </a:path>
              </a:pathLst>
            </a:custGeom>
            <a:blipFill>
              <a:blip r:embed="rId4"/>
              <a:stretch>
                <a:fillRect l="-4373" t="0" r="-4373" b="0"/>
              </a:stretch>
            </a:blipFill>
            <a:ln w="57150" cap="rnd">
              <a:solidFill>
                <a:srgbClr val="947158"/>
              </a:solidFill>
              <a:prstDash val="solid"/>
              <a:round/>
            </a:ln>
          </p:spPr>
        </p:sp>
      </p:grpSp>
      <p:sp>
        <p:nvSpPr>
          <p:cNvPr name="TextBox 6" id="6"/>
          <p:cNvSpPr txBox="true"/>
          <p:nvPr/>
        </p:nvSpPr>
        <p:spPr>
          <a:xfrm rot="0">
            <a:off x="348684" y="302497"/>
            <a:ext cx="18255147" cy="1371600"/>
          </a:xfrm>
          <a:prstGeom prst="rect">
            <a:avLst/>
          </a:prstGeom>
        </p:spPr>
        <p:txBody>
          <a:bodyPr anchor="t" rtlCol="false" tIns="0" lIns="0" bIns="0" rIns="0">
            <a:spAutoFit/>
          </a:bodyPr>
          <a:lstStyle/>
          <a:p>
            <a:pPr algn="l">
              <a:lnSpc>
                <a:spcPts val="10874"/>
              </a:lnSpc>
            </a:pPr>
            <a:r>
              <a:rPr lang="en-US" b="true" sz="9061">
                <a:solidFill>
                  <a:srgbClr val="3D2917"/>
                </a:solidFill>
                <a:latin typeface="Monterchi Serif Bold"/>
                <a:ea typeface="Monterchi Serif Bold"/>
                <a:cs typeface="Monterchi Serif Bold"/>
                <a:sym typeface="Monterchi Serif Bold"/>
              </a:rPr>
              <a:t>CONCLUSIONES DE LOS MODELOS</a:t>
            </a:r>
          </a:p>
        </p:txBody>
      </p:sp>
      <p:sp>
        <p:nvSpPr>
          <p:cNvPr name="TextBox 7" id="7"/>
          <p:cNvSpPr txBox="true"/>
          <p:nvPr/>
        </p:nvSpPr>
        <p:spPr>
          <a:xfrm rot="0">
            <a:off x="11478095" y="1678536"/>
            <a:ext cx="6675634" cy="8481825"/>
          </a:xfrm>
          <a:prstGeom prst="rect">
            <a:avLst/>
          </a:prstGeom>
        </p:spPr>
        <p:txBody>
          <a:bodyPr anchor="t" rtlCol="false" tIns="0" lIns="0" bIns="0" rIns="0">
            <a:spAutoFit/>
          </a:bodyPr>
          <a:lstStyle/>
          <a:p>
            <a:pPr algn="l">
              <a:lnSpc>
                <a:spcPts val="5159"/>
              </a:lnSpc>
            </a:pPr>
            <a:r>
              <a:rPr lang="en-US" sz="3685">
                <a:solidFill>
                  <a:srgbClr val="3D2917"/>
                </a:solidFill>
                <a:latin typeface="Source Serif Pro"/>
                <a:ea typeface="Source Serif Pro"/>
                <a:cs typeface="Source Serif Pro"/>
                <a:sym typeface="Source Serif Pro"/>
              </a:rPr>
              <a:t>Un desafío adicional fue el sesgo en los datos debido a los relojes exclusivos de alto precio, como el modelo Nautilus de Patek Philippe. Esto afectó la capacidad del modelo para generalizar adecuadamente a otros rangos de precio. Sin embargo, se decidió mantener todos los datos para preservar la información relevante.</a:t>
            </a:r>
          </a:p>
          <a:p>
            <a:pPr algn="l">
              <a:lnSpc>
                <a:spcPts val="5159"/>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grpSp>
        <p:nvGrpSpPr>
          <p:cNvPr name="Group 2" id="2"/>
          <p:cNvGrpSpPr/>
          <p:nvPr/>
        </p:nvGrpSpPr>
        <p:grpSpPr>
          <a:xfrm rot="0">
            <a:off x="6452553" y="1731248"/>
            <a:ext cx="4664047" cy="3957864"/>
            <a:chOff x="0" y="0"/>
            <a:chExt cx="538648" cy="457092"/>
          </a:xfrm>
        </p:grpSpPr>
        <p:sp>
          <p:nvSpPr>
            <p:cNvPr name="Freeform 3" id="3"/>
            <p:cNvSpPr/>
            <p:nvPr/>
          </p:nvSpPr>
          <p:spPr>
            <a:xfrm flipH="false" flipV="false" rot="0">
              <a:off x="0" y="0"/>
              <a:ext cx="538649" cy="457092"/>
            </a:xfrm>
            <a:custGeom>
              <a:avLst/>
              <a:gdLst/>
              <a:ahLst/>
              <a:cxnLst/>
              <a:rect r="r" b="b" t="t" l="l"/>
              <a:pathLst>
                <a:path h="457092" w="538649">
                  <a:moveTo>
                    <a:pt x="61417" y="0"/>
                  </a:moveTo>
                  <a:lnTo>
                    <a:pt x="477232" y="0"/>
                  </a:lnTo>
                  <a:cubicBezTo>
                    <a:pt x="511151" y="0"/>
                    <a:pt x="538649" y="27497"/>
                    <a:pt x="538649" y="61417"/>
                  </a:cubicBezTo>
                  <a:lnTo>
                    <a:pt x="538649" y="395675"/>
                  </a:lnTo>
                  <a:cubicBezTo>
                    <a:pt x="538649" y="411964"/>
                    <a:pt x="532178" y="427585"/>
                    <a:pt x="520660" y="439103"/>
                  </a:cubicBezTo>
                  <a:cubicBezTo>
                    <a:pt x="509142" y="450621"/>
                    <a:pt x="493520" y="457092"/>
                    <a:pt x="477232" y="457092"/>
                  </a:cubicBezTo>
                  <a:lnTo>
                    <a:pt x="61417" y="457092"/>
                  </a:lnTo>
                  <a:cubicBezTo>
                    <a:pt x="45128" y="457092"/>
                    <a:pt x="29506" y="450621"/>
                    <a:pt x="17989" y="439103"/>
                  </a:cubicBezTo>
                  <a:cubicBezTo>
                    <a:pt x="6471" y="427585"/>
                    <a:pt x="0" y="411964"/>
                    <a:pt x="0" y="395675"/>
                  </a:cubicBezTo>
                  <a:lnTo>
                    <a:pt x="0" y="61417"/>
                  </a:lnTo>
                  <a:cubicBezTo>
                    <a:pt x="0" y="45128"/>
                    <a:pt x="6471" y="29506"/>
                    <a:pt x="17989" y="17989"/>
                  </a:cubicBezTo>
                  <a:cubicBezTo>
                    <a:pt x="29506" y="6471"/>
                    <a:pt x="45128" y="0"/>
                    <a:pt x="61417" y="0"/>
                  </a:cubicBezTo>
                  <a:close/>
                </a:path>
              </a:pathLst>
            </a:custGeom>
            <a:solidFill>
              <a:srgbClr val="FFFFFF"/>
            </a:solidFill>
            <a:ln w="85725" cap="rnd">
              <a:solidFill>
                <a:srgbClr val="947158"/>
              </a:solidFill>
              <a:prstDash val="solid"/>
              <a:round/>
            </a:ln>
          </p:spPr>
        </p:sp>
        <p:sp>
          <p:nvSpPr>
            <p:cNvPr name="TextBox 4" id="4"/>
            <p:cNvSpPr txBox="true"/>
            <p:nvPr/>
          </p:nvSpPr>
          <p:spPr>
            <a:xfrm>
              <a:off x="0" y="-57150"/>
              <a:ext cx="538648" cy="514242"/>
            </a:xfrm>
            <a:prstGeom prst="rect">
              <a:avLst/>
            </a:prstGeom>
          </p:spPr>
          <p:txBody>
            <a:bodyPr anchor="ctr" rtlCol="false" tIns="50800" lIns="50800" bIns="50800" rIns="50800"/>
            <a:lstStyle/>
            <a:p>
              <a:pPr algn="ctr">
                <a:lnSpc>
                  <a:spcPts val="4480"/>
                </a:lnSpc>
              </a:pPr>
            </a:p>
          </p:txBody>
        </p:sp>
      </p:grpSp>
      <p:grpSp>
        <p:nvGrpSpPr>
          <p:cNvPr name="Group 5" id="5"/>
          <p:cNvGrpSpPr/>
          <p:nvPr/>
        </p:nvGrpSpPr>
        <p:grpSpPr>
          <a:xfrm rot="0">
            <a:off x="183439" y="5758298"/>
            <a:ext cx="5170271" cy="4106582"/>
            <a:chOff x="0" y="0"/>
            <a:chExt cx="597112" cy="474267"/>
          </a:xfrm>
        </p:grpSpPr>
        <p:sp>
          <p:nvSpPr>
            <p:cNvPr name="Freeform 6" id="6"/>
            <p:cNvSpPr/>
            <p:nvPr/>
          </p:nvSpPr>
          <p:spPr>
            <a:xfrm flipH="false" flipV="false" rot="0">
              <a:off x="0" y="0"/>
              <a:ext cx="597112" cy="474267"/>
            </a:xfrm>
            <a:custGeom>
              <a:avLst/>
              <a:gdLst/>
              <a:ahLst/>
              <a:cxnLst/>
              <a:rect r="r" b="b" t="t" l="l"/>
              <a:pathLst>
                <a:path h="474267" w="597112">
                  <a:moveTo>
                    <a:pt x="55403" y="0"/>
                  </a:moveTo>
                  <a:lnTo>
                    <a:pt x="541709" y="0"/>
                  </a:lnTo>
                  <a:cubicBezTo>
                    <a:pt x="556402" y="0"/>
                    <a:pt x="570495" y="5837"/>
                    <a:pt x="580885" y="16227"/>
                  </a:cubicBezTo>
                  <a:cubicBezTo>
                    <a:pt x="591275" y="26617"/>
                    <a:pt x="597112" y="40710"/>
                    <a:pt x="597112" y="55403"/>
                  </a:cubicBezTo>
                  <a:lnTo>
                    <a:pt x="597112" y="418864"/>
                  </a:lnTo>
                  <a:cubicBezTo>
                    <a:pt x="597112" y="449462"/>
                    <a:pt x="572307" y="474267"/>
                    <a:pt x="541709" y="474267"/>
                  </a:cubicBezTo>
                  <a:lnTo>
                    <a:pt x="55403" y="474267"/>
                  </a:lnTo>
                  <a:cubicBezTo>
                    <a:pt x="40710" y="474267"/>
                    <a:pt x="26617" y="468430"/>
                    <a:pt x="16227" y="458040"/>
                  </a:cubicBezTo>
                  <a:cubicBezTo>
                    <a:pt x="5837" y="447650"/>
                    <a:pt x="0" y="433557"/>
                    <a:pt x="0" y="418864"/>
                  </a:cubicBezTo>
                  <a:lnTo>
                    <a:pt x="0" y="55403"/>
                  </a:lnTo>
                  <a:cubicBezTo>
                    <a:pt x="0" y="40710"/>
                    <a:pt x="5837" y="26617"/>
                    <a:pt x="16227" y="16227"/>
                  </a:cubicBezTo>
                  <a:cubicBezTo>
                    <a:pt x="26617" y="5837"/>
                    <a:pt x="40710" y="0"/>
                    <a:pt x="55403" y="0"/>
                  </a:cubicBezTo>
                  <a:close/>
                </a:path>
              </a:pathLst>
            </a:custGeom>
            <a:solidFill>
              <a:srgbClr val="FFFFFF"/>
            </a:solidFill>
            <a:ln w="85725" cap="rnd">
              <a:solidFill>
                <a:srgbClr val="E8D3BF"/>
              </a:solidFill>
              <a:prstDash val="solid"/>
              <a:round/>
            </a:ln>
          </p:spPr>
        </p:sp>
        <p:sp>
          <p:nvSpPr>
            <p:cNvPr name="TextBox 7" id="7"/>
            <p:cNvSpPr txBox="true"/>
            <p:nvPr/>
          </p:nvSpPr>
          <p:spPr>
            <a:xfrm>
              <a:off x="0" y="-57150"/>
              <a:ext cx="597112" cy="531417"/>
            </a:xfrm>
            <a:prstGeom prst="rect">
              <a:avLst/>
            </a:prstGeom>
          </p:spPr>
          <p:txBody>
            <a:bodyPr anchor="ctr" rtlCol="false" tIns="50800" lIns="50800" bIns="50800" rIns="50800"/>
            <a:lstStyle/>
            <a:p>
              <a:pPr algn="ctr">
                <a:lnSpc>
                  <a:spcPts val="4480"/>
                </a:lnSpc>
              </a:pPr>
            </a:p>
          </p:txBody>
        </p:sp>
      </p:grpSp>
      <p:grpSp>
        <p:nvGrpSpPr>
          <p:cNvPr name="Group 8" id="8"/>
          <p:cNvGrpSpPr/>
          <p:nvPr/>
        </p:nvGrpSpPr>
        <p:grpSpPr>
          <a:xfrm rot="0">
            <a:off x="12763852" y="5742951"/>
            <a:ext cx="5200206" cy="4121928"/>
            <a:chOff x="0" y="0"/>
            <a:chExt cx="600569" cy="476039"/>
          </a:xfrm>
        </p:grpSpPr>
        <p:sp>
          <p:nvSpPr>
            <p:cNvPr name="Freeform 9" id="9"/>
            <p:cNvSpPr/>
            <p:nvPr/>
          </p:nvSpPr>
          <p:spPr>
            <a:xfrm flipH="false" flipV="false" rot="0">
              <a:off x="0" y="0"/>
              <a:ext cx="600569" cy="476039"/>
            </a:xfrm>
            <a:custGeom>
              <a:avLst/>
              <a:gdLst/>
              <a:ahLst/>
              <a:cxnLst/>
              <a:rect r="r" b="b" t="t" l="l"/>
              <a:pathLst>
                <a:path h="476039" w="600569">
                  <a:moveTo>
                    <a:pt x="55085" y="0"/>
                  </a:moveTo>
                  <a:lnTo>
                    <a:pt x="545485" y="0"/>
                  </a:lnTo>
                  <a:cubicBezTo>
                    <a:pt x="575907" y="0"/>
                    <a:pt x="600569" y="24662"/>
                    <a:pt x="600569" y="55085"/>
                  </a:cubicBezTo>
                  <a:lnTo>
                    <a:pt x="600569" y="420955"/>
                  </a:lnTo>
                  <a:cubicBezTo>
                    <a:pt x="600569" y="435564"/>
                    <a:pt x="594766" y="449575"/>
                    <a:pt x="584435" y="459906"/>
                  </a:cubicBezTo>
                  <a:cubicBezTo>
                    <a:pt x="574105" y="470236"/>
                    <a:pt x="560094" y="476039"/>
                    <a:pt x="545485" y="476039"/>
                  </a:cubicBezTo>
                  <a:lnTo>
                    <a:pt x="55085" y="476039"/>
                  </a:lnTo>
                  <a:cubicBezTo>
                    <a:pt x="24662" y="476039"/>
                    <a:pt x="0" y="451377"/>
                    <a:pt x="0" y="420955"/>
                  </a:cubicBezTo>
                  <a:lnTo>
                    <a:pt x="0" y="55085"/>
                  </a:lnTo>
                  <a:cubicBezTo>
                    <a:pt x="0" y="24662"/>
                    <a:pt x="24662" y="0"/>
                    <a:pt x="55085" y="0"/>
                  </a:cubicBezTo>
                  <a:close/>
                </a:path>
              </a:pathLst>
            </a:custGeom>
            <a:solidFill>
              <a:srgbClr val="FFFFFF"/>
            </a:solidFill>
            <a:ln w="85725" cap="rnd">
              <a:solidFill>
                <a:srgbClr val="E8D3BF"/>
              </a:solidFill>
              <a:prstDash val="solid"/>
              <a:round/>
            </a:ln>
          </p:spPr>
        </p:sp>
        <p:sp>
          <p:nvSpPr>
            <p:cNvPr name="TextBox 10" id="10"/>
            <p:cNvSpPr txBox="true"/>
            <p:nvPr/>
          </p:nvSpPr>
          <p:spPr>
            <a:xfrm>
              <a:off x="0" y="-57150"/>
              <a:ext cx="600569" cy="533189"/>
            </a:xfrm>
            <a:prstGeom prst="rect">
              <a:avLst/>
            </a:prstGeom>
          </p:spPr>
          <p:txBody>
            <a:bodyPr anchor="ctr" rtlCol="false" tIns="50800" lIns="50800" bIns="50800" rIns="50800"/>
            <a:lstStyle/>
            <a:p>
              <a:pPr algn="ctr">
                <a:lnSpc>
                  <a:spcPts val="4480"/>
                </a:lnSpc>
              </a:pPr>
            </a:p>
          </p:txBody>
        </p:sp>
      </p:grpSp>
      <p:sp>
        <p:nvSpPr>
          <p:cNvPr name="Freeform 11" id="11"/>
          <p:cNvSpPr/>
          <p:nvPr/>
        </p:nvSpPr>
        <p:spPr>
          <a:xfrm flipH="false" flipV="false" rot="0">
            <a:off x="13745500" y="1823539"/>
            <a:ext cx="3211065" cy="3305157"/>
          </a:xfrm>
          <a:custGeom>
            <a:avLst/>
            <a:gdLst/>
            <a:ahLst/>
            <a:cxnLst/>
            <a:rect r="r" b="b" t="t" l="l"/>
            <a:pathLst>
              <a:path h="3305157" w="3211065">
                <a:moveTo>
                  <a:pt x="0" y="0"/>
                </a:moveTo>
                <a:lnTo>
                  <a:pt x="3211065" y="0"/>
                </a:lnTo>
                <a:lnTo>
                  <a:pt x="3211065" y="3305158"/>
                </a:lnTo>
                <a:lnTo>
                  <a:pt x="0" y="3305158"/>
                </a:lnTo>
                <a:lnTo>
                  <a:pt x="0" y="0"/>
                </a:lnTo>
                <a:close/>
              </a:path>
            </a:pathLst>
          </a:custGeom>
          <a:blipFill>
            <a:blip r:embed="rId2"/>
            <a:stretch>
              <a:fillRect l="0" t="-6723" r="0" b="-24592"/>
            </a:stretch>
          </a:blipFill>
        </p:spPr>
      </p:sp>
      <p:sp>
        <p:nvSpPr>
          <p:cNvPr name="Freeform 12" id="12"/>
          <p:cNvSpPr/>
          <p:nvPr/>
        </p:nvSpPr>
        <p:spPr>
          <a:xfrm flipH="false" flipV="false" rot="0">
            <a:off x="7435648" y="6047583"/>
            <a:ext cx="3388987" cy="3817297"/>
          </a:xfrm>
          <a:custGeom>
            <a:avLst/>
            <a:gdLst/>
            <a:ahLst/>
            <a:cxnLst/>
            <a:rect r="r" b="b" t="t" l="l"/>
            <a:pathLst>
              <a:path h="3817297" w="3388987">
                <a:moveTo>
                  <a:pt x="0" y="0"/>
                </a:moveTo>
                <a:lnTo>
                  <a:pt x="3388987" y="0"/>
                </a:lnTo>
                <a:lnTo>
                  <a:pt x="3388987" y="3817297"/>
                </a:lnTo>
                <a:lnTo>
                  <a:pt x="0" y="3817297"/>
                </a:lnTo>
                <a:lnTo>
                  <a:pt x="0" y="0"/>
                </a:lnTo>
                <a:close/>
              </a:path>
            </a:pathLst>
          </a:custGeom>
          <a:blipFill>
            <a:blip r:embed="rId3"/>
            <a:stretch>
              <a:fillRect l="-27391" t="-12850" r="-71261" b="-9501"/>
            </a:stretch>
          </a:blipFill>
        </p:spPr>
      </p:sp>
      <p:grpSp>
        <p:nvGrpSpPr>
          <p:cNvPr name="Group 13" id="13"/>
          <p:cNvGrpSpPr/>
          <p:nvPr/>
        </p:nvGrpSpPr>
        <p:grpSpPr>
          <a:xfrm rot="0">
            <a:off x="918317" y="1731248"/>
            <a:ext cx="3186207" cy="3397448"/>
            <a:chOff x="0" y="0"/>
            <a:chExt cx="839166" cy="894801"/>
          </a:xfrm>
        </p:grpSpPr>
        <p:sp>
          <p:nvSpPr>
            <p:cNvPr name="Freeform 14" id="14"/>
            <p:cNvSpPr/>
            <p:nvPr/>
          </p:nvSpPr>
          <p:spPr>
            <a:xfrm flipH="false" flipV="false" rot="0">
              <a:off x="0" y="0"/>
              <a:ext cx="839166" cy="894801"/>
            </a:xfrm>
            <a:custGeom>
              <a:avLst/>
              <a:gdLst/>
              <a:ahLst/>
              <a:cxnLst/>
              <a:rect r="r" b="b" t="t" l="l"/>
              <a:pathLst>
                <a:path h="894801" w="839166">
                  <a:moveTo>
                    <a:pt x="123921" y="0"/>
                  </a:moveTo>
                  <a:lnTo>
                    <a:pt x="715245" y="0"/>
                  </a:lnTo>
                  <a:cubicBezTo>
                    <a:pt x="748110" y="0"/>
                    <a:pt x="779630" y="13056"/>
                    <a:pt x="802870" y="36296"/>
                  </a:cubicBezTo>
                  <a:cubicBezTo>
                    <a:pt x="826110" y="59535"/>
                    <a:pt x="839166" y="91055"/>
                    <a:pt x="839166" y="123921"/>
                  </a:cubicBezTo>
                  <a:lnTo>
                    <a:pt x="839166" y="770880"/>
                  </a:lnTo>
                  <a:cubicBezTo>
                    <a:pt x="839166" y="839320"/>
                    <a:pt x="783684" y="894801"/>
                    <a:pt x="715245" y="894801"/>
                  </a:cubicBezTo>
                  <a:lnTo>
                    <a:pt x="123921" y="894801"/>
                  </a:lnTo>
                  <a:cubicBezTo>
                    <a:pt x="55481" y="894801"/>
                    <a:pt x="0" y="839320"/>
                    <a:pt x="0" y="770880"/>
                  </a:cubicBezTo>
                  <a:lnTo>
                    <a:pt x="0" y="123921"/>
                  </a:lnTo>
                  <a:cubicBezTo>
                    <a:pt x="0" y="91055"/>
                    <a:pt x="13056" y="59535"/>
                    <a:pt x="36296" y="36296"/>
                  </a:cubicBezTo>
                  <a:cubicBezTo>
                    <a:pt x="59535" y="13056"/>
                    <a:pt x="91055" y="0"/>
                    <a:pt x="123921" y="0"/>
                  </a:cubicBezTo>
                  <a:close/>
                </a:path>
              </a:pathLst>
            </a:custGeom>
            <a:solidFill>
              <a:srgbClr val="CBC4BC">
                <a:alpha val="53725"/>
              </a:srgbClr>
            </a:solidFill>
          </p:spPr>
        </p:sp>
        <p:sp>
          <p:nvSpPr>
            <p:cNvPr name="TextBox 15" id="15"/>
            <p:cNvSpPr txBox="true"/>
            <p:nvPr/>
          </p:nvSpPr>
          <p:spPr>
            <a:xfrm>
              <a:off x="0" y="-47625"/>
              <a:ext cx="839166" cy="942426"/>
            </a:xfrm>
            <a:prstGeom prst="rect">
              <a:avLst/>
            </a:prstGeom>
          </p:spPr>
          <p:txBody>
            <a:bodyPr anchor="ctr" rtlCol="false" tIns="50800" lIns="50800" bIns="50800" rIns="50800"/>
            <a:lstStyle/>
            <a:p>
              <a:pPr algn="ctr">
                <a:lnSpc>
                  <a:spcPts val="3640"/>
                </a:lnSpc>
              </a:pPr>
            </a:p>
          </p:txBody>
        </p:sp>
      </p:grpSp>
      <p:sp>
        <p:nvSpPr>
          <p:cNvPr name="Freeform 16" id="16"/>
          <p:cNvSpPr/>
          <p:nvPr/>
        </p:nvSpPr>
        <p:spPr>
          <a:xfrm flipH="false" flipV="false" rot="0">
            <a:off x="1171290" y="1924449"/>
            <a:ext cx="2642696" cy="3011047"/>
          </a:xfrm>
          <a:custGeom>
            <a:avLst/>
            <a:gdLst/>
            <a:ahLst/>
            <a:cxnLst/>
            <a:rect r="r" b="b" t="t" l="l"/>
            <a:pathLst>
              <a:path h="3011047" w="2642696">
                <a:moveTo>
                  <a:pt x="0" y="0"/>
                </a:moveTo>
                <a:lnTo>
                  <a:pt x="2642697" y="0"/>
                </a:lnTo>
                <a:lnTo>
                  <a:pt x="2642697" y="3011047"/>
                </a:lnTo>
                <a:lnTo>
                  <a:pt x="0" y="3011047"/>
                </a:lnTo>
                <a:lnTo>
                  <a:pt x="0" y="0"/>
                </a:lnTo>
                <a:close/>
              </a:path>
            </a:pathLst>
          </a:custGeom>
          <a:blipFill>
            <a:blip r:embed="rId4"/>
            <a:stretch>
              <a:fillRect l="0" t="-4940" r="0" b="-4940"/>
            </a:stretch>
          </a:blipFill>
          <a:ln cap="rnd">
            <a:noFill/>
            <a:prstDash val="solid"/>
            <a:round/>
          </a:ln>
        </p:spPr>
      </p:sp>
      <p:sp>
        <p:nvSpPr>
          <p:cNvPr name="TextBox 17" id="17"/>
          <p:cNvSpPr txBox="true"/>
          <p:nvPr/>
        </p:nvSpPr>
        <p:spPr>
          <a:xfrm rot="0">
            <a:off x="1028700" y="412904"/>
            <a:ext cx="16230600" cy="1053579"/>
          </a:xfrm>
          <a:prstGeom prst="rect">
            <a:avLst/>
          </a:prstGeom>
        </p:spPr>
        <p:txBody>
          <a:bodyPr anchor="t" rtlCol="false" tIns="0" lIns="0" bIns="0" rIns="0">
            <a:spAutoFit/>
          </a:bodyPr>
          <a:lstStyle/>
          <a:p>
            <a:pPr algn="ctr" marL="0" indent="0" lvl="0">
              <a:lnSpc>
                <a:spcPts val="8003"/>
              </a:lnSpc>
              <a:spcBef>
                <a:spcPct val="0"/>
              </a:spcBef>
            </a:pPr>
            <a:r>
              <a:rPr lang="en-US" b="true" sz="7769" spc="248" strike="noStrike" u="none">
                <a:solidFill>
                  <a:srgbClr val="3D2917"/>
                </a:solidFill>
                <a:latin typeface="Monterchi Serif Bold"/>
                <a:ea typeface="Monterchi Serif Bold"/>
                <a:cs typeface="Monterchi Serif Bold"/>
                <a:sym typeface="Monterchi Serif Bold"/>
              </a:rPr>
              <a:t>MODELOS - POR</a:t>
            </a:r>
            <a:r>
              <a:rPr lang="en-US" b="true" sz="7769" spc="248" strike="noStrike" u="none">
                <a:solidFill>
                  <a:srgbClr val="3D2917"/>
                </a:solidFill>
                <a:latin typeface="Monterchi Serif Bold"/>
                <a:ea typeface="Monterchi Serif Bold"/>
                <a:cs typeface="Monterchi Serif Bold"/>
                <a:sym typeface="Monterchi Serif Bold"/>
              </a:rPr>
              <a:t> CLUSTERS</a:t>
            </a:r>
          </a:p>
        </p:txBody>
      </p:sp>
      <p:sp>
        <p:nvSpPr>
          <p:cNvPr name="TextBox 18" id="18"/>
          <p:cNvSpPr txBox="true"/>
          <p:nvPr/>
        </p:nvSpPr>
        <p:spPr>
          <a:xfrm rot="0">
            <a:off x="13517554" y="6067780"/>
            <a:ext cx="3692803" cy="438785"/>
          </a:xfrm>
          <a:prstGeom prst="rect">
            <a:avLst/>
          </a:prstGeom>
        </p:spPr>
        <p:txBody>
          <a:bodyPr anchor="t" rtlCol="false" tIns="0" lIns="0" bIns="0" rIns="0">
            <a:spAutoFit/>
          </a:bodyPr>
          <a:lstStyle/>
          <a:p>
            <a:pPr algn="l">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03. CLUSTER 2</a:t>
            </a:r>
          </a:p>
        </p:txBody>
      </p:sp>
      <p:sp>
        <p:nvSpPr>
          <p:cNvPr name="TextBox 19" id="19"/>
          <p:cNvSpPr txBox="true"/>
          <p:nvPr/>
        </p:nvSpPr>
        <p:spPr>
          <a:xfrm rot="0">
            <a:off x="6884336" y="1876824"/>
            <a:ext cx="3259058" cy="438785"/>
          </a:xfrm>
          <a:prstGeom prst="rect">
            <a:avLst/>
          </a:prstGeom>
        </p:spPr>
        <p:txBody>
          <a:bodyPr anchor="t" rtlCol="false" tIns="0" lIns="0" bIns="0" rIns="0">
            <a:spAutoFit/>
          </a:bodyPr>
          <a:lstStyle/>
          <a:p>
            <a:pPr algn="l">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02. CLUSTER 1</a:t>
            </a:r>
          </a:p>
        </p:txBody>
      </p:sp>
      <p:sp>
        <p:nvSpPr>
          <p:cNvPr name="TextBox 20" id="20"/>
          <p:cNvSpPr txBox="true"/>
          <p:nvPr/>
        </p:nvSpPr>
        <p:spPr>
          <a:xfrm rot="0">
            <a:off x="13246529" y="7033405"/>
            <a:ext cx="3246266" cy="2276753"/>
          </a:xfrm>
          <a:prstGeom prst="rect">
            <a:avLst/>
          </a:prstGeom>
        </p:spPr>
        <p:txBody>
          <a:bodyPr anchor="t" rtlCol="false" tIns="0" lIns="0" bIns="0" rIns="0">
            <a:spAutoFit/>
          </a:bodyPr>
          <a:lstStyle/>
          <a:p>
            <a:pPr algn="l" marL="494592" indent="-247296" lvl="1">
              <a:lnSpc>
                <a:spcPts val="3046"/>
              </a:lnSpc>
              <a:buFont typeface="Arial"/>
              <a:buChar char="•"/>
            </a:pPr>
            <a:r>
              <a:rPr lang="en-US" sz="2290">
                <a:solidFill>
                  <a:srgbClr val="3D2917"/>
                </a:solidFill>
                <a:latin typeface="Source Serif Pro"/>
                <a:ea typeface="Source Serif Pro"/>
                <a:cs typeface="Source Serif Pro"/>
                <a:sym typeface="Source Serif Pro"/>
              </a:rPr>
              <a:t>CARACTERISTICAS: entre14000 Y 34000 dolares </a:t>
            </a:r>
          </a:p>
          <a:p>
            <a:pPr algn="l" marL="494592" indent="-247296" lvl="1">
              <a:lnSpc>
                <a:spcPts val="3046"/>
              </a:lnSpc>
              <a:buFont typeface="Arial"/>
              <a:buChar char="•"/>
            </a:pPr>
            <a:r>
              <a:rPr lang="en-US" sz="2290">
                <a:solidFill>
                  <a:srgbClr val="3D2917"/>
                </a:solidFill>
                <a:latin typeface="Source Serif Pro"/>
                <a:ea typeface="Source Serif Pro"/>
                <a:cs typeface="Source Serif Pro"/>
                <a:sym typeface="Source Serif Pro"/>
              </a:rPr>
              <a:t>MODELO regresión lineal</a:t>
            </a:r>
          </a:p>
          <a:p>
            <a:pPr algn="l" marL="494592" indent="-247296" lvl="1">
              <a:lnSpc>
                <a:spcPts val="3046"/>
              </a:lnSpc>
              <a:buFont typeface="Arial"/>
              <a:buChar char="•"/>
            </a:pPr>
            <a:r>
              <a:rPr lang="en-US" sz="2290">
                <a:solidFill>
                  <a:srgbClr val="3D2917"/>
                </a:solidFill>
                <a:latin typeface="Source Serif Pro"/>
                <a:ea typeface="Source Serif Pro"/>
                <a:cs typeface="Source Serif Pro"/>
                <a:sym typeface="Source Serif Pro"/>
              </a:rPr>
              <a:t>RMSE 3112</a:t>
            </a:r>
          </a:p>
        </p:txBody>
      </p:sp>
      <p:sp>
        <p:nvSpPr>
          <p:cNvPr name="TextBox 21" id="21"/>
          <p:cNvSpPr txBox="true"/>
          <p:nvPr/>
        </p:nvSpPr>
        <p:spPr>
          <a:xfrm rot="0">
            <a:off x="1028700" y="6067780"/>
            <a:ext cx="3259058" cy="438785"/>
          </a:xfrm>
          <a:prstGeom prst="rect">
            <a:avLst/>
          </a:prstGeom>
        </p:spPr>
        <p:txBody>
          <a:bodyPr anchor="t" rtlCol="false" tIns="0" lIns="0" bIns="0" rIns="0">
            <a:spAutoFit/>
          </a:bodyPr>
          <a:lstStyle/>
          <a:p>
            <a:pPr algn="l">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01. CLUSTER 0</a:t>
            </a:r>
          </a:p>
        </p:txBody>
      </p:sp>
      <p:sp>
        <p:nvSpPr>
          <p:cNvPr name="TextBox 22" id="22"/>
          <p:cNvSpPr txBox="true"/>
          <p:nvPr/>
        </p:nvSpPr>
        <p:spPr>
          <a:xfrm rot="0">
            <a:off x="602165" y="6829496"/>
            <a:ext cx="3818511" cy="2224895"/>
          </a:xfrm>
          <a:prstGeom prst="rect">
            <a:avLst/>
          </a:prstGeom>
        </p:spPr>
        <p:txBody>
          <a:bodyPr anchor="t" rtlCol="false" tIns="0" lIns="0" bIns="0" rIns="0">
            <a:spAutoFit/>
          </a:bodyPr>
          <a:lstStyle/>
          <a:p>
            <a:pPr algn="l" marL="581777" indent="-290889" lvl="1">
              <a:lnSpc>
                <a:spcPts val="3583"/>
              </a:lnSpc>
              <a:buFont typeface="Arial"/>
              <a:buChar char="•"/>
            </a:pPr>
            <a:r>
              <a:rPr lang="en-US" sz="2694">
                <a:solidFill>
                  <a:srgbClr val="3D2917"/>
                </a:solidFill>
                <a:latin typeface="Source Serif Pro"/>
                <a:ea typeface="Source Serif Pro"/>
                <a:cs typeface="Source Serif Pro"/>
                <a:sym typeface="Source Serif Pro"/>
              </a:rPr>
              <a:t>CARACTERISTICAS: modelos entre 500 y 14000 dolares</a:t>
            </a:r>
          </a:p>
          <a:p>
            <a:pPr algn="l" marL="581777" indent="-290889" lvl="1">
              <a:lnSpc>
                <a:spcPts val="3583"/>
              </a:lnSpc>
              <a:buFont typeface="Arial"/>
              <a:buChar char="•"/>
            </a:pPr>
            <a:r>
              <a:rPr lang="en-US" sz="2694">
                <a:solidFill>
                  <a:srgbClr val="3D2917"/>
                </a:solidFill>
                <a:latin typeface="Source Serif Pro"/>
                <a:ea typeface="Source Serif Pro"/>
                <a:cs typeface="Source Serif Pro"/>
                <a:sym typeface="Source Serif Pro"/>
              </a:rPr>
              <a:t>MODELO Lasso</a:t>
            </a:r>
          </a:p>
          <a:p>
            <a:pPr algn="l" marL="581777" indent="-290889" lvl="1">
              <a:lnSpc>
                <a:spcPts val="3583"/>
              </a:lnSpc>
              <a:buFont typeface="Arial"/>
              <a:buChar char="•"/>
            </a:pPr>
            <a:r>
              <a:rPr lang="en-US" sz="2694">
                <a:solidFill>
                  <a:srgbClr val="3D2917"/>
                </a:solidFill>
                <a:latin typeface="Source Serif Pro"/>
                <a:ea typeface="Source Serif Pro"/>
                <a:cs typeface="Source Serif Pro"/>
                <a:sym typeface="Source Serif Pro"/>
              </a:rPr>
              <a:t>RMSE: 1389</a:t>
            </a:r>
          </a:p>
        </p:txBody>
      </p:sp>
      <p:sp>
        <p:nvSpPr>
          <p:cNvPr name="TextBox 23" id="23"/>
          <p:cNvSpPr txBox="true"/>
          <p:nvPr/>
        </p:nvSpPr>
        <p:spPr>
          <a:xfrm rot="0">
            <a:off x="6549882" y="2571389"/>
            <a:ext cx="4459722" cy="3117723"/>
          </a:xfrm>
          <a:prstGeom prst="rect">
            <a:avLst/>
          </a:prstGeom>
        </p:spPr>
        <p:txBody>
          <a:bodyPr anchor="t" rtlCol="false" tIns="0" lIns="0" bIns="0" rIns="0">
            <a:spAutoFit/>
          </a:bodyPr>
          <a:lstStyle/>
          <a:p>
            <a:pPr algn="l" marL="582930" indent="-291465" lvl="1">
              <a:lnSpc>
                <a:spcPts val="3591"/>
              </a:lnSpc>
              <a:buFont typeface="Arial"/>
              <a:buChar char="•"/>
            </a:pPr>
            <a:r>
              <a:rPr lang="en-US" sz="2700">
                <a:solidFill>
                  <a:srgbClr val="3D2917"/>
                </a:solidFill>
                <a:latin typeface="Source Serif Pro"/>
                <a:ea typeface="Source Serif Pro"/>
                <a:cs typeface="Source Serif Pro"/>
                <a:sym typeface="Source Serif Pro"/>
              </a:rPr>
              <a:t>CARACTERISTICAS: modelos entre 34000y 70000 dolares</a:t>
            </a:r>
          </a:p>
          <a:p>
            <a:pPr algn="l" marL="582930" indent="-291465" lvl="1">
              <a:lnSpc>
                <a:spcPts val="3591"/>
              </a:lnSpc>
              <a:buFont typeface="Arial"/>
              <a:buChar char="•"/>
            </a:pPr>
            <a:r>
              <a:rPr lang="en-US" sz="2700">
                <a:solidFill>
                  <a:srgbClr val="3D2917"/>
                </a:solidFill>
                <a:latin typeface="Source Serif Pro"/>
                <a:ea typeface="Source Serif Pro"/>
                <a:cs typeface="Source Serif Pro"/>
                <a:sym typeface="Source Serif Pro"/>
              </a:rPr>
              <a:t> modelos exclusivos imposible ajustar, un buen RMSE  para prediccion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10721085">
            <a:off x="8968896" y="-3024459"/>
            <a:ext cx="11083612" cy="11463819"/>
          </a:xfrm>
          <a:custGeom>
            <a:avLst/>
            <a:gdLst/>
            <a:ahLst/>
            <a:cxnLst/>
            <a:rect r="r" b="b" t="t" l="l"/>
            <a:pathLst>
              <a:path h="11463819" w="11083612">
                <a:moveTo>
                  <a:pt x="0" y="0"/>
                </a:moveTo>
                <a:lnTo>
                  <a:pt x="11083612" y="0"/>
                </a:lnTo>
                <a:lnTo>
                  <a:pt x="11083612" y="11463820"/>
                </a:lnTo>
                <a:lnTo>
                  <a:pt x="0" y="11463820"/>
                </a:lnTo>
                <a:lnTo>
                  <a:pt x="0" y="0"/>
                </a:lnTo>
                <a:close/>
              </a:path>
            </a:pathLst>
          </a:custGeom>
          <a:blipFill>
            <a:blip r:embed="rId2">
              <a:alphaModFix amt="8999"/>
            </a:blip>
            <a:stretch>
              <a:fillRect l="0" t="0" r="0" b="0"/>
            </a:stretch>
          </a:blipFill>
        </p:spPr>
      </p:sp>
      <p:grpSp>
        <p:nvGrpSpPr>
          <p:cNvPr name="Group 3" id="3"/>
          <p:cNvGrpSpPr/>
          <p:nvPr/>
        </p:nvGrpSpPr>
        <p:grpSpPr>
          <a:xfrm rot="0">
            <a:off x="12147986" y="1444833"/>
            <a:ext cx="5895074" cy="7397335"/>
            <a:chOff x="0" y="0"/>
            <a:chExt cx="913301" cy="1146041"/>
          </a:xfrm>
        </p:grpSpPr>
        <p:sp>
          <p:nvSpPr>
            <p:cNvPr name="Freeform 4" id="4"/>
            <p:cNvSpPr/>
            <p:nvPr/>
          </p:nvSpPr>
          <p:spPr>
            <a:xfrm flipH="false" flipV="false" rot="0">
              <a:off x="0" y="0"/>
              <a:ext cx="913301" cy="1146041"/>
            </a:xfrm>
            <a:custGeom>
              <a:avLst/>
              <a:gdLst/>
              <a:ahLst/>
              <a:cxnLst/>
              <a:rect r="r" b="b" t="t" l="l"/>
              <a:pathLst>
                <a:path h="1146041" w="913301">
                  <a:moveTo>
                    <a:pt x="30206" y="0"/>
                  </a:moveTo>
                  <a:lnTo>
                    <a:pt x="883096" y="0"/>
                  </a:lnTo>
                  <a:cubicBezTo>
                    <a:pt x="891107" y="0"/>
                    <a:pt x="898790" y="3182"/>
                    <a:pt x="904454" y="8847"/>
                  </a:cubicBezTo>
                  <a:cubicBezTo>
                    <a:pt x="910119" y="14512"/>
                    <a:pt x="913301" y="22195"/>
                    <a:pt x="913301" y="30206"/>
                  </a:cubicBezTo>
                  <a:lnTo>
                    <a:pt x="913301" y="1115835"/>
                  </a:lnTo>
                  <a:cubicBezTo>
                    <a:pt x="913301" y="1132517"/>
                    <a:pt x="899778" y="1146041"/>
                    <a:pt x="883096" y="1146041"/>
                  </a:cubicBezTo>
                  <a:lnTo>
                    <a:pt x="30206" y="1146041"/>
                  </a:lnTo>
                  <a:cubicBezTo>
                    <a:pt x="13524" y="1146041"/>
                    <a:pt x="0" y="1132517"/>
                    <a:pt x="0" y="1115835"/>
                  </a:cubicBezTo>
                  <a:lnTo>
                    <a:pt x="0" y="30206"/>
                  </a:lnTo>
                  <a:cubicBezTo>
                    <a:pt x="0" y="13524"/>
                    <a:pt x="13524" y="0"/>
                    <a:pt x="30206" y="0"/>
                  </a:cubicBezTo>
                  <a:close/>
                </a:path>
              </a:pathLst>
            </a:custGeom>
            <a:blipFill>
              <a:blip r:embed="rId3"/>
              <a:stretch>
                <a:fillRect l="-109022" t="0" r="-109022" b="0"/>
              </a:stretch>
            </a:blipFill>
            <a:ln w="57150" cap="rnd">
              <a:solidFill>
                <a:srgbClr val="947158"/>
              </a:solidFill>
              <a:prstDash val="solid"/>
              <a:round/>
            </a:ln>
          </p:spPr>
        </p:sp>
      </p:grpSp>
      <p:sp>
        <p:nvSpPr>
          <p:cNvPr name="Freeform 5" id="5"/>
          <p:cNvSpPr/>
          <p:nvPr/>
        </p:nvSpPr>
        <p:spPr>
          <a:xfrm flipH="false" flipV="true" rot="-5400000">
            <a:off x="-5184378" y="306065"/>
            <a:ext cx="15710072" cy="8797640"/>
          </a:xfrm>
          <a:custGeom>
            <a:avLst/>
            <a:gdLst/>
            <a:ahLst/>
            <a:cxnLst/>
            <a:rect r="r" b="b" t="t" l="l"/>
            <a:pathLst>
              <a:path h="8797640" w="15710072">
                <a:moveTo>
                  <a:pt x="0" y="8797640"/>
                </a:moveTo>
                <a:lnTo>
                  <a:pt x="15710072" y="8797640"/>
                </a:lnTo>
                <a:lnTo>
                  <a:pt x="15710072" y="0"/>
                </a:lnTo>
                <a:lnTo>
                  <a:pt x="0" y="0"/>
                </a:lnTo>
                <a:lnTo>
                  <a:pt x="0" y="8797640"/>
                </a:lnTo>
                <a:close/>
              </a:path>
            </a:pathLst>
          </a:custGeom>
          <a:blipFill>
            <a:blip r:embed="rId4"/>
            <a:stretch>
              <a:fillRect l="0" t="0" r="0" b="0"/>
            </a:stretch>
          </a:blipFill>
        </p:spPr>
      </p:sp>
      <p:sp>
        <p:nvSpPr>
          <p:cNvPr name="TextBox 6" id="6"/>
          <p:cNvSpPr txBox="true"/>
          <p:nvPr/>
        </p:nvSpPr>
        <p:spPr>
          <a:xfrm rot="0">
            <a:off x="339700" y="-9525"/>
            <a:ext cx="17703359" cy="2447925"/>
          </a:xfrm>
          <a:prstGeom prst="rect">
            <a:avLst/>
          </a:prstGeom>
        </p:spPr>
        <p:txBody>
          <a:bodyPr anchor="t" rtlCol="false" tIns="0" lIns="0" bIns="0" rIns="0">
            <a:spAutoFit/>
          </a:bodyPr>
          <a:lstStyle/>
          <a:p>
            <a:pPr algn="l">
              <a:lnSpc>
                <a:spcPts val="9600"/>
              </a:lnSpc>
            </a:pPr>
            <a:r>
              <a:rPr lang="en-US" b="true" sz="8000">
                <a:solidFill>
                  <a:srgbClr val="3D2917"/>
                </a:solidFill>
                <a:latin typeface="Monterchi Serif Bold"/>
                <a:ea typeface="Monterchi Serif Bold"/>
                <a:cs typeface="Monterchi Serif Bold"/>
                <a:sym typeface="Monterchi Serif Bold"/>
              </a:rPr>
              <a:t>CONCLUSIONES DEL ANALISIS POR CLUSTERS </a:t>
            </a:r>
          </a:p>
        </p:txBody>
      </p:sp>
      <p:sp>
        <p:nvSpPr>
          <p:cNvPr name="TextBox 7" id="7"/>
          <p:cNvSpPr txBox="true"/>
          <p:nvPr/>
        </p:nvSpPr>
        <p:spPr>
          <a:xfrm rot="0">
            <a:off x="299222" y="2659826"/>
            <a:ext cx="11848763" cy="8234231"/>
          </a:xfrm>
          <a:prstGeom prst="rect">
            <a:avLst/>
          </a:prstGeom>
        </p:spPr>
        <p:txBody>
          <a:bodyPr anchor="t" rtlCol="false" tIns="0" lIns="0" bIns="0" rIns="0">
            <a:spAutoFit/>
          </a:bodyPr>
          <a:lstStyle/>
          <a:p>
            <a:pPr algn="l">
              <a:lnSpc>
                <a:spcPts val="3779"/>
              </a:lnSpc>
            </a:pPr>
            <a:r>
              <a:rPr lang="en-US" sz="2700">
                <a:solidFill>
                  <a:srgbClr val="3D2917"/>
                </a:solidFill>
                <a:latin typeface="Source Serif Pro"/>
                <a:ea typeface="Source Serif Pro"/>
                <a:cs typeface="Source Serif Pro"/>
                <a:sym typeface="Source Serif Pro"/>
              </a:rPr>
              <a:t>Hemos dividido el conjunto de datos en tres clusters, cada uno con características distintas en cuanto a precios de relojes.</a:t>
            </a:r>
          </a:p>
          <a:p>
            <a:pPr algn="l">
              <a:lnSpc>
                <a:spcPts val="3779"/>
              </a:lnSpc>
            </a:pPr>
          </a:p>
          <a:p>
            <a:pPr algn="l" marL="582930" indent="-291465" lvl="1">
              <a:lnSpc>
                <a:spcPts val="3779"/>
              </a:lnSpc>
              <a:buFont typeface="Arial"/>
              <a:buChar char="•"/>
            </a:pPr>
            <a:r>
              <a:rPr lang="en-US" sz="2700">
                <a:solidFill>
                  <a:srgbClr val="3D2917"/>
                </a:solidFill>
                <a:latin typeface="Source Serif Pro"/>
                <a:ea typeface="Source Serif Pro"/>
                <a:cs typeface="Source Serif Pro"/>
                <a:sym typeface="Source Serif Pro"/>
              </a:rPr>
              <a:t>En el cluster 0 El modelo predice razonablemente bien los precios dentro de este rango, con un RMSE aceptable (1.389). Aunque el R² no es elevado, los modelos muestran un buen desempeño en general.</a:t>
            </a:r>
          </a:p>
          <a:p>
            <a:pPr algn="l" marL="582930" indent="-291465" lvl="1">
              <a:lnSpc>
                <a:spcPts val="3779"/>
              </a:lnSpc>
              <a:buFont typeface="Arial"/>
              <a:buChar char="•"/>
            </a:pPr>
            <a:r>
              <a:rPr lang="en-US" sz="2700">
                <a:solidFill>
                  <a:srgbClr val="3D2917"/>
                </a:solidFill>
                <a:latin typeface="Source Serif Pro"/>
                <a:ea typeface="Source Serif Pro"/>
                <a:cs typeface="Source Serif Pro"/>
                <a:sym typeface="Source Serif Pro"/>
              </a:rPr>
              <a:t>En el cluster 1 son relojes de ediciones limitadas (principalmente Patek Philippe y Rolex), los modelos no pudieron predecir bien debido a que estos relojes tienen un valor cualitativo que no se captura bien con modelos cuantitativos.</a:t>
            </a:r>
          </a:p>
          <a:p>
            <a:pPr algn="l" marL="582930" indent="-291465" lvl="1">
              <a:lnSpc>
                <a:spcPts val="3779"/>
              </a:lnSpc>
              <a:buFont typeface="Arial"/>
              <a:buChar char="•"/>
            </a:pPr>
            <a:r>
              <a:rPr lang="en-US" sz="2700">
                <a:solidFill>
                  <a:srgbClr val="3D2917"/>
                </a:solidFill>
                <a:latin typeface="Source Serif Pro"/>
                <a:ea typeface="Source Serif Pro"/>
                <a:cs typeface="Source Serif Pro"/>
                <a:sym typeface="Source Serif Pro"/>
              </a:rPr>
              <a:t>Los relojes del cluster 2 tienen precios entre 12.000 y 28.000 USD. Aunque los modelos fueron más efectivos que en el Cluster 1, el RMSE (3.112) sigue siendo relativamente alto. La predicción es más precisa en rangos más bajos, pero la capacidad del modelo disminuye a medida que los precios suben.</a:t>
            </a:r>
          </a:p>
          <a:p>
            <a:pPr algn="l">
              <a:lnSpc>
                <a:spcPts val="3779"/>
              </a:lnSpc>
            </a:pPr>
          </a:p>
          <a:p>
            <a:pPr algn="l">
              <a:lnSpc>
                <a:spcPts val="5159"/>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6666580">
            <a:off x="9654716" y="2742945"/>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631316">
            <a:off x="-341565" y="-1602678"/>
            <a:ext cx="8656207" cy="8953145"/>
          </a:xfrm>
          <a:custGeom>
            <a:avLst/>
            <a:gdLst/>
            <a:ahLst/>
            <a:cxnLst/>
            <a:rect r="r" b="b" t="t" l="l"/>
            <a:pathLst>
              <a:path h="8953145" w="8656207">
                <a:moveTo>
                  <a:pt x="0" y="0"/>
                </a:moveTo>
                <a:lnTo>
                  <a:pt x="8656206" y="0"/>
                </a:lnTo>
                <a:lnTo>
                  <a:pt x="8656206" y="8953145"/>
                </a:lnTo>
                <a:lnTo>
                  <a:pt x="0" y="8953145"/>
                </a:lnTo>
                <a:lnTo>
                  <a:pt x="0" y="0"/>
                </a:lnTo>
                <a:close/>
              </a:path>
            </a:pathLst>
          </a:custGeom>
          <a:blipFill>
            <a:blip r:embed="rId2">
              <a:alphaModFix amt="8999"/>
            </a:blip>
            <a:stretch>
              <a:fillRect l="0" t="0" r="0" b="0"/>
            </a:stretch>
          </a:blipFill>
        </p:spPr>
      </p:sp>
      <p:sp>
        <p:nvSpPr>
          <p:cNvPr name="Freeform 4" id="4"/>
          <p:cNvSpPr/>
          <p:nvPr/>
        </p:nvSpPr>
        <p:spPr>
          <a:xfrm flipH="false" flipV="false" rot="0">
            <a:off x="-330749" y="1468727"/>
            <a:ext cx="8343860" cy="9123127"/>
          </a:xfrm>
          <a:custGeom>
            <a:avLst/>
            <a:gdLst/>
            <a:ahLst/>
            <a:cxnLst/>
            <a:rect r="r" b="b" t="t" l="l"/>
            <a:pathLst>
              <a:path h="9123127" w="8343860">
                <a:moveTo>
                  <a:pt x="0" y="0"/>
                </a:moveTo>
                <a:lnTo>
                  <a:pt x="8343860" y="0"/>
                </a:lnTo>
                <a:lnTo>
                  <a:pt x="8343860" y="9123127"/>
                </a:lnTo>
                <a:lnTo>
                  <a:pt x="0" y="9123127"/>
                </a:lnTo>
                <a:lnTo>
                  <a:pt x="0" y="0"/>
                </a:lnTo>
                <a:close/>
              </a:path>
            </a:pathLst>
          </a:custGeom>
          <a:blipFill>
            <a:blip r:embed="rId3"/>
            <a:stretch>
              <a:fillRect l="0" t="0" r="0" b="0"/>
            </a:stretch>
          </a:blipFill>
        </p:spPr>
      </p:sp>
      <p:sp>
        <p:nvSpPr>
          <p:cNvPr name="Freeform 5" id="5"/>
          <p:cNvSpPr/>
          <p:nvPr/>
        </p:nvSpPr>
        <p:spPr>
          <a:xfrm flipH="false" flipV="false" rot="-10800000">
            <a:off x="10490146" y="0"/>
            <a:ext cx="7797854" cy="8526128"/>
          </a:xfrm>
          <a:custGeom>
            <a:avLst/>
            <a:gdLst/>
            <a:ahLst/>
            <a:cxnLst/>
            <a:rect r="r" b="b" t="t" l="l"/>
            <a:pathLst>
              <a:path h="8526128" w="7797854">
                <a:moveTo>
                  <a:pt x="0" y="0"/>
                </a:moveTo>
                <a:lnTo>
                  <a:pt x="7797854" y="0"/>
                </a:lnTo>
                <a:lnTo>
                  <a:pt x="7797854" y="8526128"/>
                </a:lnTo>
                <a:lnTo>
                  <a:pt x="0" y="8526128"/>
                </a:lnTo>
                <a:lnTo>
                  <a:pt x="0" y="0"/>
                </a:lnTo>
                <a:close/>
              </a:path>
            </a:pathLst>
          </a:custGeom>
          <a:blipFill>
            <a:blip r:embed="rId3"/>
            <a:stretch>
              <a:fillRect l="0" t="0" r="0" b="0"/>
            </a:stretch>
          </a:blipFill>
        </p:spPr>
      </p:sp>
      <p:sp>
        <p:nvSpPr>
          <p:cNvPr name="TextBox 6" id="6"/>
          <p:cNvSpPr txBox="true"/>
          <p:nvPr/>
        </p:nvSpPr>
        <p:spPr>
          <a:xfrm rot="0">
            <a:off x="940107" y="3562121"/>
            <a:ext cx="6883910" cy="4162578"/>
          </a:xfrm>
          <a:prstGeom prst="rect">
            <a:avLst/>
          </a:prstGeom>
        </p:spPr>
        <p:txBody>
          <a:bodyPr anchor="t" rtlCol="false" tIns="0" lIns="0" bIns="0" rIns="0">
            <a:spAutoFit/>
          </a:bodyPr>
          <a:lstStyle/>
          <a:p>
            <a:pPr algn="ctr">
              <a:lnSpc>
                <a:spcPts val="4191"/>
              </a:lnSpc>
            </a:pPr>
            <a:r>
              <a:rPr lang="en-US" sz="2993" spc="65">
                <a:solidFill>
                  <a:srgbClr val="3D2917"/>
                </a:solidFill>
                <a:latin typeface="Source Serif Pro"/>
                <a:ea typeface="Source Serif Pro"/>
                <a:cs typeface="Source Serif Pro"/>
                <a:sym typeface="Source Serif Pro"/>
              </a:rPr>
              <a:t>Para mejorar la predicción de los precios altos, se implementó oversampling para generar más datos en el rango de precios superiores a 25.000€. El impacto en la mejora del RMSE fue limitado, pero ayudó a reducir algunos outliers.</a:t>
            </a:r>
          </a:p>
          <a:p>
            <a:pPr algn="ctr">
              <a:lnSpc>
                <a:spcPts val="4191"/>
              </a:lnSpc>
              <a:spcBef>
                <a:spcPct val="0"/>
              </a:spcBef>
            </a:pPr>
          </a:p>
        </p:txBody>
      </p:sp>
      <p:sp>
        <p:nvSpPr>
          <p:cNvPr name="TextBox 7" id="7"/>
          <p:cNvSpPr txBox="true"/>
          <p:nvPr/>
        </p:nvSpPr>
        <p:spPr>
          <a:xfrm rot="0">
            <a:off x="1320185" y="698790"/>
            <a:ext cx="16238225" cy="2797174"/>
          </a:xfrm>
          <a:prstGeom prst="rect">
            <a:avLst/>
          </a:prstGeom>
        </p:spPr>
        <p:txBody>
          <a:bodyPr anchor="t" rtlCol="false" tIns="0" lIns="0" bIns="0" rIns="0">
            <a:spAutoFit/>
          </a:bodyPr>
          <a:lstStyle/>
          <a:p>
            <a:pPr algn="ctr">
              <a:lnSpc>
                <a:spcPts val="11200"/>
              </a:lnSpc>
              <a:spcBef>
                <a:spcPct val="0"/>
              </a:spcBef>
            </a:pPr>
            <a:r>
              <a:rPr lang="en-US" sz="8000" spc="176">
                <a:solidFill>
                  <a:srgbClr val="3D2917"/>
                </a:solidFill>
                <a:latin typeface="Monterchi Serif"/>
                <a:ea typeface="Monterchi Serif"/>
                <a:cs typeface="Monterchi Serif"/>
                <a:sym typeface="Monterchi Serif"/>
              </a:rPr>
              <a:t>OVERSAMPLING DESBALANCEO DE DATOS</a:t>
            </a:r>
          </a:p>
        </p:txBody>
      </p:sp>
      <p:sp>
        <p:nvSpPr>
          <p:cNvPr name="TextBox 8" id="8"/>
          <p:cNvSpPr txBox="true"/>
          <p:nvPr/>
        </p:nvSpPr>
        <p:spPr>
          <a:xfrm rot="0">
            <a:off x="10949242" y="3562121"/>
            <a:ext cx="6811369" cy="3638703"/>
          </a:xfrm>
          <a:prstGeom prst="rect">
            <a:avLst/>
          </a:prstGeom>
        </p:spPr>
        <p:txBody>
          <a:bodyPr anchor="t" rtlCol="false" tIns="0" lIns="0" bIns="0" rIns="0">
            <a:spAutoFit/>
          </a:bodyPr>
          <a:lstStyle/>
          <a:p>
            <a:pPr algn="ctr">
              <a:lnSpc>
                <a:spcPts val="4191"/>
              </a:lnSpc>
              <a:spcBef>
                <a:spcPct val="0"/>
              </a:spcBef>
            </a:pPr>
            <a:r>
              <a:rPr lang="en-US" sz="2993" spc="65">
                <a:solidFill>
                  <a:srgbClr val="3D2917"/>
                </a:solidFill>
                <a:latin typeface="Source Serif Pro"/>
                <a:ea typeface="Source Serif Pro"/>
                <a:cs typeface="Source Serif Pro"/>
                <a:sym typeface="Source Serif Pro"/>
              </a:rPr>
              <a:t>Los modelos entrenados fueron Random Forest y Gradient Boosting, y tras la optimización de hiperparámetros, los clústeres resultaron ser las características más relevantes en la predicción del precio.</a:t>
            </a:r>
          </a:p>
          <a:p>
            <a:pPr algn="ctr">
              <a:lnSpc>
                <a:spcPts val="4191"/>
              </a:lnSpc>
              <a:spcBef>
                <a:spcPct val="0"/>
              </a:spcBef>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6666580">
            <a:off x="9654716" y="2742945"/>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631316">
            <a:off x="-341565" y="-1602678"/>
            <a:ext cx="8656207" cy="8953145"/>
          </a:xfrm>
          <a:custGeom>
            <a:avLst/>
            <a:gdLst/>
            <a:ahLst/>
            <a:cxnLst/>
            <a:rect r="r" b="b" t="t" l="l"/>
            <a:pathLst>
              <a:path h="8953145" w="8656207">
                <a:moveTo>
                  <a:pt x="0" y="0"/>
                </a:moveTo>
                <a:lnTo>
                  <a:pt x="8656206" y="0"/>
                </a:lnTo>
                <a:lnTo>
                  <a:pt x="8656206" y="8953145"/>
                </a:lnTo>
                <a:lnTo>
                  <a:pt x="0" y="8953145"/>
                </a:lnTo>
                <a:lnTo>
                  <a:pt x="0" y="0"/>
                </a:lnTo>
                <a:close/>
              </a:path>
            </a:pathLst>
          </a:custGeom>
          <a:blipFill>
            <a:blip r:embed="rId2">
              <a:alphaModFix amt="8999"/>
            </a:blip>
            <a:stretch>
              <a:fillRect l="0" t="0" r="0" b="0"/>
            </a:stretch>
          </a:blipFill>
        </p:spPr>
      </p:sp>
      <p:sp>
        <p:nvSpPr>
          <p:cNvPr name="Freeform 4" id="4"/>
          <p:cNvSpPr/>
          <p:nvPr/>
        </p:nvSpPr>
        <p:spPr>
          <a:xfrm flipH="false" flipV="false" rot="0">
            <a:off x="-330749" y="1468727"/>
            <a:ext cx="8343860" cy="9123127"/>
          </a:xfrm>
          <a:custGeom>
            <a:avLst/>
            <a:gdLst/>
            <a:ahLst/>
            <a:cxnLst/>
            <a:rect r="r" b="b" t="t" l="l"/>
            <a:pathLst>
              <a:path h="9123127" w="8343860">
                <a:moveTo>
                  <a:pt x="0" y="0"/>
                </a:moveTo>
                <a:lnTo>
                  <a:pt x="8343860" y="0"/>
                </a:lnTo>
                <a:lnTo>
                  <a:pt x="8343860" y="9123127"/>
                </a:lnTo>
                <a:lnTo>
                  <a:pt x="0" y="9123127"/>
                </a:lnTo>
                <a:lnTo>
                  <a:pt x="0" y="0"/>
                </a:lnTo>
                <a:close/>
              </a:path>
            </a:pathLst>
          </a:custGeom>
          <a:blipFill>
            <a:blip r:embed="rId3"/>
            <a:stretch>
              <a:fillRect l="0" t="0" r="0" b="0"/>
            </a:stretch>
          </a:blipFill>
        </p:spPr>
      </p:sp>
      <p:sp>
        <p:nvSpPr>
          <p:cNvPr name="Freeform 5" id="5"/>
          <p:cNvSpPr/>
          <p:nvPr/>
        </p:nvSpPr>
        <p:spPr>
          <a:xfrm flipH="false" flipV="false" rot="-10800000">
            <a:off x="11559093" y="-442738"/>
            <a:ext cx="7797854" cy="8526128"/>
          </a:xfrm>
          <a:custGeom>
            <a:avLst/>
            <a:gdLst/>
            <a:ahLst/>
            <a:cxnLst/>
            <a:rect r="r" b="b" t="t" l="l"/>
            <a:pathLst>
              <a:path h="8526128" w="7797854">
                <a:moveTo>
                  <a:pt x="0" y="0"/>
                </a:moveTo>
                <a:lnTo>
                  <a:pt x="7797854" y="0"/>
                </a:lnTo>
                <a:lnTo>
                  <a:pt x="7797854" y="8526127"/>
                </a:lnTo>
                <a:lnTo>
                  <a:pt x="0" y="8526127"/>
                </a:lnTo>
                <a:lnTo>
                  <a:pt x="0" y="0"/>
                </a:lnTo>
                <a:close/>
              </a:path>
            </a:pathLst>
          </a:custGeom>
          <a:blipFill>
            <a:blip r:embed="rId3"/>
            <a:stretch>
              <a:fillRect l="0" t="0" r="0" b="0"/>
            </a:stretch>
          </a:blipFill>
        </p:spPr>
      </p:sp>
      <p:grpSp>
        <p:nvGrpSpPr>
          <p:cNvPr name="Group 6" id="6"/>
          <p:cNvGrpSpPr/>
          <p:nvPr/>
        </p:nvGrpSpPr>
        <p:grpSpPr>
          <a:xfrm rot="0">
            <a:off x="631247" y="1647659"/>
            <a:ext cx="5895074" cy="7397335"/>
            <a:chOff x="0" y="0"/>
            <a:chExt cx="913301" cy="1146041"/>
          </a:xfrm>
        </p:grpSpPr>
        <p:sp>
          <p:nvSpPr>
            <p:cNvPr name="Freeform 7" id="7"/>
            <p:cNvSpPr/>
            <p:nvPr/>
          </p:nvSpPr>
          <p:spPr>
            <a:xfrm flipH="false" flipV="false" rot="0">
              <a:off x="0" y="0"/>
              <a:ext cx="913301" cy="1146041"/>
            </a:xfrm>
            <a:custGeom>
              <a:avLst/>
              <a:gdLst/>
              <a:ahLst/>
              <a:cxnLst/>
              <a:rect r="r" b="b" t="t" l="l"/>
              <a:pathLst>
                <a:path h="1146041" w="913301">
                  <a:moveTo>
                    <a:pt x="30206" y="0"/>
                  </a:moveTo>
                  <a:lnTo>
                    <a:pt x="883096" y="0"/>
                  </a:lnTo>
                  <a:cubicBezTo>
                    <a:pt x="891107" y="0"/>
                    <a:pt x="898790" y="3182"/>
                    <a:pt x="904454" y="8847"/>
                  </a:cubicBezTo>
                  <a:cubicBezTo>
                    <a:pt x="910119" y="14512"/>
                    <a:pt x="913301" y="22195"/>
                    <a:pt x="913301" y="30206"/>
                  </a:cubicBezTo>
                  <a:lnTo>
                    <a:pt x="913301" y="1115835"/>
                  </a:lnTo>
                  <a:cubicBezTo>
                    <a:pt x="913301" y="1132517"/>
                    <a:pt x="899778" y="1146041"/>
                    <a:pt x="883096" y="1146041"/>
                  </a:cubicBezTo>
                  <a:lnTo>
                    <a:pt x="30206" y="1146041"/>
                  </a:lnTo>
                  <a:cubicBezTo>
                    <a:pt x="13524" y="1146041"/>
                    <a:pt x="0" y="1132517"/>
                    <a:pt x="0" y="1115835"/>
                  </a:cubicBezTo>
                  <a:lnTo>
                    <a:pt x="0" y="30206"/>
                  </a:lnTo>
                  <a:cubicBezTo>
                    <a:pt x="0" y="13524"/>
                    <a:pt x="13524" y="0"/>
                    <a:pt x="30206" y="0"/>
                  </a:cubicBezTo>
                  <a:close/>
                </a:path>
              </a:pathLst>
            </a:custGeom>
            <a:blipFill>
              <a:blip r:embed="rId4"/>
              <a:stretch>
                <a:fillRect l="-12741" t="0" r="-12741" b="0"/>
              </a:stretch>
            </a:blipFill>
            <a:ln w="57150" cap="rnd">
              <a:solidFill>
                <a:srgbClr val="947158"/>
              </a:solidFill>
              <a:prstDash val="solid"/>
              <a:round/>
            </a:ln>
          </p:spPr>
        </p:sp>
      </p:grpSp>
      <p:sp>
        <p:nvSpPr>
          <p:cNvPr name="TextBox 8" id="8"/>
          <p:cNvSpPr txBox="true"/>
          <p:nvPr/>
        </p:nvSpPr>
        <p:spPr>
          <a:xfrm rot="0">
            <a:off x="2029954" y="104609"/>
            <a:ext cx="13428065" cy="1543050"/>
          </a:xfrm>
          <a:prstGeom prst="rect">
            <a:avLst/>
          </a:prstGeom>
        </p:spPr>
        <p:txBody>
          <a:bodyPr anchor="t" rtlCol="false" tIns="0" lIns="0" bIns="0" rIns="0">
            <a:spAutoFit/>
          </a:bodyPr>
          <a:lstStyle/>
          <a:p>
            <a:pPr algn="ctr">
              <a:lnSpc>
                <a:spcPts val="12599"/>
              </a:lnSpc>
            </a:pPr>
            <a:r>
              <a:rPr lang="en-US" b="true" sz="9000" spc="549">
                <a:solidFill>
                  <a:srgbClr val="3D2917"/>
                </a:solidFill>
                <a:latin typeface="Monterchi Serif Bold"/>
                <a:ea typeface="Monterchi Serif Bold"/>
                <a:cs typeface="Monterchi Serif Bold"/>
                <a:sym typeface="Monterchi Serif Bold"/>
              </a:rPr>
              <a:t>CONCLUSION</a:t>
            </a:r>
          </a:p>
        </p:txBody>
      </p:sp>
      <p:sp>
        <p:nvSpPr>
          <p:cNvPr name="TextBox 9" id="9"/>
          <p:cNvSpPr txBox="true"/>
          <p:nvPr/>
        </p:nvSpPr>
        <p:spPr>
          <a:xfrm rot="0">
            <a:off x="8369510" y="1842770"/>
            <a:ext cx="9264270" cy="7910830"/>
          </a:xfrm>
          <a:prstGeom prst="rect">
            <a:avLst/>
          </a:prstGeom>
        </p:spPr>
        <p:txBody>
          <a:bodyPr anchor="t" rtlCol="false" tIns="0" lIns="0" bIns="0" rIns="0">
            <a:spAutoFit/>
          </a:bodyPr>
          <a:lstStyle/>
          <a:p>
            <a:pPr algn="l">
              <a:lnSpc>
                <a:spcPts val="3919"/>
              </a:lnSpc>
            </a:pPr>
            <a:r>
              <a:rPr lang="en-US" sz="2799" spc="-64" b="true">
                <a:solidFill>
                  <a:srgbClr val="3D2917"/>
                </a:solidFill>
                <a:latin typeface="Source Sans Pro Bold"/>
                <a:ea typeface="Source Sans Pro Bold"/>
                <a:cs typeface="Source Sans Pro Bold"/>
                <a:sym typeface="Source Sans Pro Bold"/>
              </a:rPr>
              <a:t>Nuestro análisis resolvió dos objetivos clave: </a:t>
            </a:r>
            <a:r>
              <a:rPr lang="en-US" sz="2799" spc="-64">
                <a:solidFill>
                  <a:srgbClr val="3D2917"/>
                </a:solidFill>
                <a:latin typeface="Source Sans Pro"/>
                <a:ea typeface="Source Sans Pro"/>
                <a:cs typeface="Source Sans Pro"/>
                <a:sym typeface="Source Sans Pro"/>
              </a:rPr>
              <a:t>predecir precios y segmentar el mercado de relojes de lujo. </a:t>
            </a:r>
          </a:p>
          <a:p>
            <a:pPr algn="l">
              <a:lnSpc>
                <a:spcPts val="3919"/>
              </a:lnSpc>
            </a:pPr>
          </a:p>
          <a:p>
            <a:pPr algn="l">
              <a:lnSpc>
                <a:spcPts val="3919"/>
              </a:lnSpc>
            </a:pPr>
            <a:r>
              <a:rPr lang="en-US" sz="2799" spc="-64" b="true">
                <a:solidFill>
                  <a:srgbClr val="3D2917"/>
                </a:solidFill>
                <a:latin typeface="Source Sans Pro Bold"/>
                <a:ea typeface="Source Sans Pro Bold"/>
                <a:cs typeface="Source Sans Pro Bold"/>
                <a:sym typeface="Source Sans Pro Bold"/>
              </a:rPr>
              <a:t>Con Random Forest y Gradient Boosting</a:t>
            </a:r>
            <a:r>
              <a:rPr lang="en-US" sz="2799" spc="-64">
                <a:solidFill>
                  <a:srgbClr val="3D2917"/>
                </a:solidFill>
                <a:latin typeface="Source Sans Pro"/>
                <a:ea typeface="Source Sans Pro"/>
                <a:cs typeface="Source Sans Pro"/>
                <a:sym typeface="Source Sans Pro"/>
              </a:rPr>
              <a:t>, logramos predicciones precisas en la mayoría de los casos, manteniendo todas las variables para captar patrones complejos. Las ediciones limitadas escaparon a la modelización tradicional debido a su valor cualitativo, pero esto es una limitación de los datos, no del análisis.</a:t>
            </a:r>
          </a:p>
          <a:p>
            <a:pPr algn="l">
              <a:lnSpc>
                <a:spcPts val="3919"/>
              </a:lnSpc>
            </a:pPr>
          </a:p>
          <a:p>
            <a:pPr algn="l">
              <a:lnSpc>
                <a:spcPts val="3919"/>
              </a:lnSpc>
              <a:spcBef>
                <a:spcPct val="0"/>
              </a:spcBef>
            </a:pPr>
            <a:r>
              <a:rPr lang="en-US" b="true" sz="2799" spc="-64">
                <a:solidFill>
                  <a:srgbClr val="3D2917"/>
                </a:solidFill>
                <a:latin typeface="Source Sans Pro Bold"/>
                <a:ea typeface="Source Sans Pro Bold"/>
                <a:cs typeface="Source Sans Pro Bold"/>
                <a:sym typeface="Source Sans Pro Bold"/>
              </a:rPr>
              <a:t>Para la segm</a:t>
            </a:r>
            <a:r>
              <a:rPr lang="en-US" b="true" sz="2799" spc="-64">
                <a:solidFill>
                  <a:srgbClr val="3D2917"/>
                </a:solidFill>
                <a:latin typeface="Source Sans Pro Bold"/>
                <a:ea typeface="Source Sans Pro Bold"/>
                <a:cs typeface="Source Sans Pro Bold"/>
                <a:sym typeface="Source Sans Pro Bold"/>
              </a:rPr>
              <a:t>entación, </a:t>
            </a:r>
            <a:r>
              <a:rPr lang="en-US" sz="2799" spc="-64">
                <a:solidFill>
                  <a:srgbClr val="3D2917"/>
                </a:solidFill>
                <a:latin typeface="Source Sans Pro"/>
                <a:ea typeface="Source Sans Pro"/>
                <a:cs typeface="Source Sans Pro"/>
                <a:sym typeface="Source Sans Pro"/>
              </a:rPr>
              <a:t>aplicamos clustering, identificando tres grupos con patrones claros, brindando información estratégica para marketing. En definitiva, hemos obtenido los mejores resultados posibles con los datos disponibles, logrando una predicción efectiva y una segmentación valiosa para el negocio.</a:t>
            </a:r>
          </a:p>
          <a:p>
            <a:pPr algn="ctr">
              <a:lnSpc>
                <a:spcPts val="3919"/>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210569">
            <a:off x="-133144" y="2697905"/>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400000">
            <a:off x="11440073" y="3315091"/>
            <a:ext cx="9352494" cy="5237396"/>
          </a:xfrm>
          <a:custGeom>
            <a:avLst/>
            <a:gdLst/>
            <a:ahLst/>
            <a:cxnLst/>
            <a:rect r="r" b="b" t="t" l="l"/>
            <a:pathLst>
              <a:path h="5237396" w="9352494">
                <a:moveTo>
                  <a:pt x="0" y="0"/>
                </a:moveTo>
                <a:lnTo>
                  <a:pt x="9352493" y="0"/>
                </a:lnTo>
                <a:lnTo>
                  <a:pt x="9352493" y="5237397"/>
                </a:lnTo>
                <a:lnTo>
                  <a:pt x="0" y="5237397"/>
                </a:lnTo>
                <a:lnTo>
                  <a:pt x="0" y="0"/>
                </a:lnTo>
                <a:close/>
              </a:path>
            </a:pathLst>
          </a:custGeom>
          <a:blipFill>
            <a:blip r:embed="rId3"/>
            <a:stretch>
              <a:fillRect l="0" t="0" r="0" b="0"/>
            </a:stretch>
          </a:blipFill>
        </p:spPr>
      </p:sp>
      <p:sp>
        <p:nvSpPr>
          <p:cNvPr name="Freeform 4" id="4"/>
          <p:cNvSpPr/>
          <p:nvPr/>
        </p:nvSpPr>
        <p:spPr>
          <a:xfrm flipH="false" flipV="false" rot="-10487580">
            <a:off x="8532367" y="-2775906"/>
            <a:ext cx="12810333" cy="13249773"/>
          </a:xfrm>
          <a:custGeom>
            <a:avLst/>
            <a:gdLst/>
            <a:ahLst/>
            <a:cxnLst/>
            <a:rect r="r" b="b" t="t" l="l"/>
            <a:pathLst>
              <a:path h="13249773" w="12810333">
                <a:moveTo>
                  <a:pt x="0" y="0"/>
                </a:moveTo>
                <a:lnTo>
                  <a:pt x="12810333" y="0"/>
                </a:lnTo>
                <a:lnTo>
                  <a:pt x="12810333" y="13249773"/>
                </a:lnTo>
                <a:lnTo>
                  <a:pt x="0" y="13249773"/>
                </a:lnTo>
                <a:lnTo>
                  <a:pt x="0" y="0"/>
                </a:lnTo>
                <a:close/>
              </a:path>
            </a:pathLst>
          </a:custGeom>
          <a:blipFill>
            <a:blip r:embed="rId2">
              <a:alphaModFix amt="8999"/>
            </a:blip>
            <a:stretch>
              <a:fillRect l="0" t="0" r="0" b="0"/>
            </a:stretch>
          </a:blipFill>
        </p:spPr>
      </p:sp>
      <p:sp>
        <p:nvSpPr>
          <p:cNvPr name="Freeform 5" id="5"/>
          <p:cNvSpPr/>
          <p:nvPr/>
        </p:nvSpPr>
        <p:spPr>
          <a:xfrm flipH="false" flipV="false" rot="5400000">
            <a:off x="-2254268" y="1120891"/>
            <a:ext cx="9352494" cy="5237396"/>
          </a:xfrm>
          <a:custGeom>
            <a:avLst/>
            <a:gdLst/>
            <a:ahLst/>
            <a:cxnLst/>
            <a:rect r="r" b="b" t="t" l="l"/>
            <a:pathLst>
              <a:path h="5237396" w="9352494">
                <a:moveTo>
                  <a:pt x="0" y="0"/>
                </a:moveTo>
                <a:lnTo>
                  <a:pt x="9352494" y="0"/>
                </a:lnTo>
                <a:lnTo>
                  <a:pt x="9352494" y="5237396"/>
                </a:lnTo>
                <a:lnTo>
                  <a:pt x="0" y="5237396"/>
                </a:lnTo>
                <a:lnTo>
                  <a:pt x="0" y="0"/>
                </a:lnTo>
                <a:close/>
              </a:path>
            </a:pathLst>
          </a:custGeom>
          <a:blipFill>
            <a:blip r:embed="rId4"/>
            <a:stretch>
              <a:fillRect l="0" t="0" r="0" b="0"/>
            </a:stretch>
          </a:blipFill>
        </p:spPr>
      </p:sp>
      <p:sp>
        <p:nvSpPr>
          <p:cNvPr name="TextBox 6" id="6"/>
          <p:cNvSpPr txBox="true"/>
          <p:nvPr/>
        </p:nvSpPr>
        <p:spPr>
          <a:xfrm rot="0">
            <a:off x="3653401" y="253090"/>
            <a:ext cx="10726410" cy="2166214"/>
          </a:xfrm>
          <a:prstGeom prst="rect">
            <a:avLst/>
          </a:prstGeom>
        </p:spPr>
        <p:txBody>
          <a:bodyPr anchor="t" rtlCol="false" tIns="0" lIns="0" bIns="0" rIns="0">
            <a:spAutoFit/>
          </a:bodyPr>
          <a:lstStyle/>
          <a:p>
            <a:pPr algn="ctr">
              <a:lnSpc>
                <a:spcPts val="17627"/>
              </a:lnSpc>
            </a:pPr>
            <a:r>
              <a:rPr lang="en-US" b="true" sz="12591" spc="768">
                <a:solidFill>
                  <a:srgbClr val="3D2917"/>
                </a:solidFill>
                <a:latin typeface="Monterchi Serif Bold"/>
                <a:ea typeface="Monterchi Serif Bold"/>
                <a:cs typeface="Monterchi Serif Bold"/>
                <a:sym typeface="Monterchi Serif Bold"/>
              </a:rPr>
              <a:t>ÍNDICE</a:t>
            </a:r>
          </a:p>
        </p:txBody>
      </p:sp>
      <p:sp>
        <p:nvSpPr>
          <p:cNvPr name="TextBox 7" id="7"/>
          <p:cNvSpPr txBox="true"/>
          <p:nvPr/>
        </p:nvSpPr>
        <p:spPr>
          <a:xfrm rot="0">
            <a:off x="1028700" y="2409322"/>
            <a:ext cx="16854663" cy="6139058"/>
          </a:xfrm>
          <a:prstGeom prst="rect">
            <a:avLst/>
          </a:prstGeom>
        </p:spPr>
        <p:txBody>
          <a:bodyPr anchor="t" rtlCol="false" tIns="0" lIns="0" bIns="0" rIns="0">
            <a:spAutoFit/>
          </a:bodyPr>
          <a:lstStyle/>
          <a:p>
            <a:pPr algn="just">
              <a:lnSpc>
                <a:spcPts val="6219"/>
              </a:lnSpc>
            </a:pPr>
            <a:r>
              <a:rPr lang="en-US" sz="4442" spc="97">
                <a:solidFill>
                  <a:srgbClr val="3D2917"/>
                </a:solidFill>
                <a:latin typeface="Source Serif Pro"/>
                <a:ea typeface="Source Serif Pro"/>
                <a:cs typeface="Source Serif Pro"/>
                <a:sym typeface="Source Serif Pro"/>
              </a:rPr>
              <a:t>01.Problema de Negocio. Objetivo y Descripcion</a:t>
            </a:r>
          </a:p>
          <a:p>
            <a:pPr algn="just">
              <a:lnSpc>
                <a:spcPts val="6219"/>
              </a:lnSpc>
            </a:pPr>
            <a:r>
              <a:rPr lang="en-US" sz="4442" spc="97">
                <a:solidFill>
                  <a:srgbClr val="3D2917"/>
                </a:solidFill>
                <a:latin typeface="Source Serif Pro"/>
                <a:ea typeface="Source Serif Pro"/>
                <a:cs typeface="Source Serif Pro"/>
                <a:sym typeface="Source Serif Pro"/>
              </a:rPr>
              <a:t>02. EDA. Limpieza, transformacion, outliers.. </a:t>
            </a:r>
          </a:p>
          <a:p>
            <a:pPr algn="just">
              <a:lnSpc>
                <a:spcPts val="6219"/>
              </a:lnSpc>
            </a:pPr>
            <a:r>
              <a:rPr lang="en-US" sz="4442" spc="97">
                <a:solidFill>
                  <a:srgbClr val="3D2917"/>
                </a:solidFill>
                <a:latin typeface="Source Serif Pro"/>
                <a:ea typeface="Source Serif Pro"/>
                <a:cs typeface="Source Serif Pro"/>
                <a:sym typeface="Source Serif Pro"/>
              </a:rPr>
              <a:t>03.Ingenieria de caracteristicas: Features, dimension, clustering</a:t>
            </a:r>
          </a:p>
          <a:p>
            <a:pPr algn="just">
              <a:lnSpc>
                <a:spcPts val="6219"/>
              </a:lnSpc>
            </a:pPr>
            <a:r>
              <a:rPr lang="en-US" sz="4442" spc="97">
                <a:solidFill>
                  <a:srgbClr val="3D2917"/>
                </a:solidFill>
                <a:latin typeface="Source Serif Pro"/>
                <a:ea typeface="Source Serif Pro"/>
                <a:cs typeface="Source Serif Pro"/>
                <a:sym typeface="Source Serif Pro"/>
              </a:rPr>
              <a:t>04.Estrategias para el desequilibrio</a:t>
            </a:r>
          </a:p>
          <a:p>
            <a:pPr algn="just">
              <a:lnSpc>
                <a:spcPts val="6219"/>
              </a:lnSpc>
            </a:pPr>
            <a:r>
              <a:rPr lang="en-US" sz="4442" spc="97">
                <a:solidFill>
                  <a:srgbClr val="3D2917"/>
                </a:solidFill>
                <a:latin typeface="Source Serif Pro"/>
                <a:ea typeface="Source Serif Pro"/>
                <a:cs typeface="Source Serif Pro"/>
                <a:sym typeface="Source Serif Pro"/>
              </a:rPr>
              <a:t>05. Pipeline, Modelos base y Avanzados</a:t>
            </a:r>
          </a:p>
          <a:p>
            <a:pPr algn="just">
              <a:lnSpc>
                <a:spcPts val="6219"/>
              </a:lnSpc>
            </a:pPr>
            <a:r>
              <a:rPr lang="en-US" sz="4442" spc="97">
                <a:solidFill>
                  <a:srgbClr val="3D2917"/>
                </a:solidFill>
                <a:latin typeface="Source Serif Pro"/>
                <a:ea typeface="Source Serif Pro"/>
                <a:cs typeface="Source Serif Pro"/>
                <a:sym typeface="Source Serif Pro"/>
              </a:rPr>
              <a:t>06. Modelados especificos por cluster</a:t>
            </a:r>
          </a:p>
          <a:p>
            <a:pPr algn="just" marL="0" indent="0" lvl="0">
              <a:lnSpc>
                <a:spcPts val="6219"/>
              </a:lnSpc>
              <a:spcBef>
                <a:spcPct val="0"/>
              </a:spcBef>
            </a:pPr>
            <a:r>
              <a:rPr lang="en-US" sz="4442" spc="97">
                <a:solidFill>
                  <a:srgbClr val="3D2917"/>
                </a:solidFill>
                <a:latin typeface="Source Serif Pro"/>
                <a:ea typeface="Source Serif Pro"/>
                <a:cs typeface="Source Serif Pro"/>
                <a:sym typeface="Source Serif Pro"/>
              </a:rPr>
              <a:t>07.Conclusiones y líneas futuras</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6666580">
            <a:off x="9654716" y="2742945"/>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631316">
            <a:off x="-341565" y="-1602678"/>
            <a:ext cx="8656207" cy="8953145"/>
          </a:xfrm>
          <a:custGeom>
            <a:avLst/>
            <a:gdLst/>
            <a:ahLst/>
            <a:cxnLst/>
            <a:rect r="r" b="b" t="t" l="l"/>
            <a:pathLst>
              <a:path h="8953145" w="8656207">
                <a:moveTo>
                  <a:pt x="0" y="0"/>
                </a:moveTo>
                <a:lnTo>
                  <a:pt x="8656206" y="0"/>
                </a:lnTo>
                <a:lnTo>
                  <a:pt x="8656206" y="8953145"/>
                </a:lnTo>
                <a:lnTo>
                  <a:pt x="0" y="8953145"/>
                </a:lnTo>
                <a:lnTo>
                  <a:pt x="0" y="0"/>
                </a:lnTo>
                <a:close/>
              </a:path>
            </a:pathLst>
          </a:custGeom>
          <a:blipFill>
            <a:blip r:embed="rId2">
              <a:alphaModFix amt="8999"/>
            </a:blip>
            <a:stretch>
              <a:fillRect l="0" t="0" r="0" b="0"/>
            </a:stretch>
          </a:blipFill>
        </p:spPr>
      </p:sp>
      <p:sp>
        <p:nvSpPr>
          <p:cNvPr name="Freeform 4" id="4"/>
          <p:cNvSpPr/>
          <p:nvPr/>
        </p:nvSpPr>
        <p:spPr>
          <a:xfrm flipH="false" flipV="false" rot="0">
            <a:off x="-330749" y="1468727"/>
            <a:ext cx="8343860" cy="9123127"/>
          </a:xfrm>
          <a:custGeom>
            <a:avLst/>
            <a:gdLst/>
            <a:ahLst/>
            <a:cxnLst/>
            <a:rect r="r" b="b" t="t" l="l"/>
            <a:pathLst>
              <a:path h="9123127" w="8343860">
                <a:moveTo>
                  <a:pt x="0" y="0"/>
                </a:moveTo>
                <a:lnTo>
                  <a:pt x="8343860" y="0"/>
                </a:lnTo>
                <a:lnTo>
                  <a:pt x="8343860" y="9123127"/>
                </a:lnTo>
                <a:lnTo>
                  <a:pt x="0" y="9123127"/>
                </a:lnTo>
                <a:lnTo>
                  <a:pt x="0" y="0"/>
                </a:lnTo>
                <a:close/>
              </a:path>
            </a:pathLst>
          </a:custGeom>
          <a:blipFill>
            <a:blip r:embed="rId3"/>
            <a:stretch>
              <a:fillRect l="0" t="0" r="0" b="0"/>
            </a:stretch>
          </a:blipFill>
        </p:spPr>
      </p:sp>
      <p:sp>
        <p:nvSpPr>
          <p:cNvPr name="Freeform 5" id="5"/>
          <p:cNvSpPr/>
          <p:nvPr/>
        </p:nvSpPr>
        <p:spPr>
          <a:xfrm flipH="false" flipV="false" rot="-10800000">
            <a:off x="10613756" y="-239704"/>
            <a:ext cx="7797854" cy="8526128"/>
          </a:xfrm>
          <a:custGeom>
            <a:avLst/>
            <a:gdLst/>
            <a:ahLst/>
            <a:cxnLst/>
            <a:rect r="r" b="b" t="t" l="l"/>
            <a:pathLst>
              <a:path h="8526128" w="7797854">
                <a:moveTo>
                  <a:pt x="0" y="0"/>
                </a:moveTo>
                <a:lnTo>
                  <a:pt x="7797854" y="0"/>
                </a:lnTo>
                <a:lnTo>
                  <a:pt x="7797854" y="8526127"/>
                </a:lnTo>
                <a:lnTo>
                  <a:pt x="0" y="8526127"/>
                </a:lnTo>
                <a:lnTo>
                  <a:pt x="0" y="0"/>
                </a:lnTo>
                <a:close/>
              </a:path>
            </a:pathLst>
          </a:custGeom>
          <a:blipFill>
            <a:blip r:embed="rId3"/>
            <a:stretch>
              <a:fillRect l="0" t="0" r="0" b="0"/>
            </a:stretch>
          </a:blipFill>
        </p:spPr>
      </p:sp>
      <p:sp>
        <p:nvSpPr>
          <p:cNvPr name="TextBox 6" id="6"/>
          <p:cNvSpPr txBox="true"/>
          <p:nvPr/>
        </p:nvSpPr>
        <p:spPr>
          <a:xfrm rot="0">
            <a:off x="2429967" y="4313489"/>
            <a:ext cx="13428065" cy="2680610"/>
          </a:xfrm>
          <a:prstGeom prst="rect">
            <a:avLst/>
          </a:prstGeom>
        </p:spPr>
        <p:txBody>
          <a:bodyPr anchor="t" rtlCol="false" tIns="0" lIns="0" bIns="0" rIns="0">
            <a:spAutoFit/>
          </a:bodyPr>
          <a:lstStyle/>
          <a:p>
            <a:pPr algn="ctr">
              <a:lnSpc>
                <a:spcPts val="22067"/>
              </a:lnSpc>
            </a:pPr>
            <a:r>
              <a:rPr lang="en-US" b="true" sz="15762" spc="961">
                <a:solidFill>
                  <a:srgbClr val="3D2917"/>
                </a:solidFill>
                <a:latin typeface="Monterchi Serif Bold"/>
                <a:ea typeface="Monterchi Serif Bold"/>
                <a:cs typeface="Monterchi Serif Bold"/>
                <a:sym typeface="Monterchi Serif Bold"/>
              </a:rPr>
              <a:t>GRACIAS</a:t>
            </a:r>
          </a:p>
        </p:txBody>
      </p:sp>
      <p:sp>
        <p:nvSpPr>
          <p:cNvPr name="TextBox 7" id="7"/>
          <p:cNvSpPr txBox="true"/>
          <p:nvPr/>
        </p:nvSpPr>
        <p:spPr>
          <a:xfrm rot="0">
            <a:off x="2893731" y="2908846"/>
            <a:ext cx="12500537" cy="1967954"/>
          </a:xfrm>
          <a:prstGeom prst="rect">
            <a:avLst/>
          </a:prstGeom>
        </p:spPr>
        <p:txBody>
          <a:bodyPr anchor="t" rtlCol="false" tIns="0" lIns="0" bIns="0" rIns="0">
            <a:spAutoFit/>
          </a:bodyPr>
          <a:lstStyle/>
          <a:p>
            <a:pPr algn="ctr" marL="0" indent="0" lvl="0">
              <a:lnSpc>
                <a:spcPts val="15294"/>
              </a:lnSpc>
              <a:spcBef>
                <a:spcPct val="0"/>
              </a:spcBef>
            </a:pPr>
            <a:r>
              <a:rPr lang="en-US" sz="10924" spc="480">
                <a:solidFill>
                  <a:srgbClr val="3D2917"/>
                </a:solidFill>
                <a:latin typeface="Karimun"/>
                <a:ea typeface="Karimun"/>
                <a:cs typeface="Karimun"/>
                <a:sym typeface="Karimun"/>
              </a:rPr>
              <a:t>Muchas</a:t>
            </a:r>
          </a:p>
        </p:txBody>
      </p:sp>
      <p:sp>
        <p:nvSpPr>
          <p:cNvPr name="TextBox 8" id="8"/>
          <p:cNvSpPr txBox="true"/>
          <p:nvPr/>
        </p:nvSpPr>
        <p:spPr>
          <a:xfrm rot="0">
            <a:off x="5845927" y="6765932"/>
            <a:ext cx="6596147" cy="408709"/>
          </a:xfrm>
          <a:prstGeom prst="rect">
            <a:avLst/>
          </a:prstGeom>
        </p:spPr>
        <p:txBody>
          <a:bodyPr anchor="t" rtlCol="false" tIns="0" lIns="0" bIns="0" rIns="0">
            <a:spAutoFit/>
          </a:bodyPr>
          <a:lstStyle/>
          <a:p>
            <a:pPr algn="ctr" marL="0" indent="0" lvl="0">
              <a:lnSpc>
                <a:spcPts val="3419"/>
              </a:lnSpc>
              <a:spcBef>
                <a:spcPct val="0"/>
              </a:spcBef>
            </a:pPr>
            <a:r>
              <a:rPr lang="en-US" sz="2442" spc="53">
                <a:solidFill>
                  <a:srgbClr val="3D2917"/>
                </a:solidFill>
                <a:latin typeface="Source Serif Pro"/>
                <a:ea typeface="Source Serif Pro"/>
                <a:cs typeface="Source Serif Pro"/>
                <a:sym typeface="Source Serif Pro"/>
              </a:rPr>
              <a:t>www.unsitiogenial.es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4596820">
            <a:off x="9935249" y="3401101"/>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301578">
            <a:off x="-1413494" y="-1790161"/>
            <a:ext cx="10501467" cy="10861705"/>
          </a:xfrm>
          <a:custGeom>
            <a:avLst/>
            <a:gdLst/>
            <a:ahLst/>
            <a:cxnLst/>
            <a:rect r="r" b="b" t="t" l="l"/>
            <a:pathLst>
              <a:path h="10861705" w="10501467">
                <a:moveTo>
                  <a:pt x="0" y="0"/>
                </a:moveTo>
                <a:lnTo>
                  <a:pt x="10501467" y="0"/>
                </a:lnTo>
                <a:lnTo>
                  <a:pt x="10501467" y="10861705"/>
                </a:lnTo>
                <a:lnTo>
                  <a:pt x="0" y="10861705"/>
                </a:lnTo>
                <a:lnTo>
                  <a:pt x="0" y="0"/>
                </a:lnTo>
                <a:close/>
              </a:path>
            </a:pathLst>
          </a:custGeom>
          <a:blipFill>
            <a:blip r:embed="rId2">
              <a:alphaModFix amt="8999"/>
            </a:blip>
            <a:stretch>
              <a:fillRect l="0" t="0" r="0" b="0"/>
            </a:stretch>
          </a:blipFill>
        </p:spPr>
      </p:sp>
      <p:sp>
        <p:nvSpPr>
          <p:cNvPr name="Freeform 4" id="4"/>
          <p:cNvSpPr/>
          <p:nvPr/>
        </p:nvSpPr>
        <p:spPr>
          <a:xfrm flipH="false" flipV="false" rot="-10800000">
            <a:off x="11578945" y="-622373"/>
            <a:ext cx="7797854" cy="8526128"/>
          </a:xfrm>
          <a:custGeom>
            <a:avLst/>
            <a:gdLst/>
            <a:ahLst/>
            <a:cxnLst/>
            <a:rect r="r" b="b" t="t" l="l"/>
            <a:pathLst>
              <a:path h="8526128" w="7797854">
                <a:moveTo>
                  <a:pt x="0" y="0"/>
                </a:moveTo>
                <a:lnTo>
                  <a:pt x="7797854" y="0"/>
                </a:lnTo>
                <a:lnTo>
                  <a:pt x="7797854" y="8526128"/>
                </a:lnTo>
                <a:lnTo>
                  <a:pt x="0" y="8526128"/>
                </a:lnTo>
                <a:lnTo>
                  <a:pt x="0" y="0"/>
                </a:lnTo>
                <a:close/>
              </a:path>
            </a:pathLst>
          </a:custGeom>
          <a:blipFill>
            <a:blip r:embed="rId3"/>
            <a:stretch>
              <a:fillRect l="0" t="0" r="0" b="0"/>
            </a:stretch>
          </a:blipFill>
        </p:spPr>
      </p:sp>
      <p:sp>
        <p:nvSpPr>
          <p:cNvPr name="Freeform 5" id="5"/>
          <p:cNvSpPr/>
          <p:nvPr/>
        </p:nvSpPr>
        <p:spPr>
          <a:xfrm flipH="false" flipV="false" rot="-345291">
            <a:off x="-474417" y="2532675"/>
            <a:ext cx="7797854" cy="8526128"/>
          </a:xfrm>
          <a:custGeom>
            <a:avLst/>
            <a:gdLst/>
            <a:ahLst/>
            <a:cxnLst/>
            <a:rect r="r" b="b" t="t" l="l"/>
            <a:pathLst>
              <a:path h="8526128" w="7797854">
                <a:moveTo>
                  <a:pt x="0" y="0"/>
                </a:moveTo>
                <a:lnTo>
                  <a:pt x="7797854" y="0"/>
                </a:lnTo>
                <a:lnTo>
                  <a:pt x="7797854" y="8526128"/>
                </a:lnTo>
                <a:lnTo>
                  <a:pt x="0" y="8526128"/>
                </a:lnTo>
                <a:lnTo>
                  <a:pt x="0" y="0"/>
                </a:lnTo>
                <a:close/>
              </a:path>
            </a:pathLst>
          </a:custGeom>
          <a:blipFill>
            <a:blip r:embed="rId3"/>
            <a:stretch>
              <a:fillRect l="0" t="0" r="0" b="0"/>
            </a:stretch>
          </a:blipFill>
        </p:spPr>
      </p:sp>
      <p:sp>
        <p:nvSpPr>
          <p:cNvPr name="TextBox 6" id="6"/>
          <p:cNvSpPr txBox="true"/>
          <p:nvPr/>
        </p:nvSpPr>
        <p:spPr>
          <a:xfrm rot="0">
            <a:off x="1332518" y="453704"/>
            <a:ext cx="15622965" cy="1924050"/>
          </a:xfrm>
          <a:prstGeom prst="rect">
            <a:avLst/>
          </a:prstGeom>
        </p:spPr>
        <p:txBody>
          <a:bodyPr anchor="t" rtlCol="false" tIns="0" lIns="0" bIns="0" rIns="0">
            <a:spAutoFit/>
          </a:bodyPr>
          <a:lstStyle/>
          <a:p>
            <a:pPr algn="ctr">
              <a:lnSpc>
                <a:spcPts val="15119"/>
              </a:lnSpc>
            </a:pPr>
            <a:r>
              <a:rPr lang="en-US" b="true" sz="12600" spc="693">
                <a:solidFill>
                  <a:srgbClr val="3D2917"/>
                </a:solidFill>
                <a:latin typeface="Monterchi Serif Bold"/>
                <a:ea typeface="Monterchi Serif Bold"/>
                <a:cs typeface="Monterchi Serif Bold"/>
                <a:sym typeface="Monterchi Serif Bold"/>
              </a:rPr>
              <a:t>INTRODUCCIÓN</a:t>
            </a:r>
          </a:p>
        </p:txBody>
      </p:sp>
      <p:sp>
        <p:nvSpPr>
          <p:cNvPr name="TextBox 7" id="7"/>
          <p:cNvSpPr txBox="true"/>
          <p:nvPr/>
        </p:nvSpPr>
        <p:spPr>
          <a:xfrm rot="0">
            <a:off x="2283685" y="2864907"/>
            <a:ext cx="14975615" cy="5227788"/>
          </a:xfrm>
          <a:prstGeom prst="rect">
            <a:avLst/>
          </a:prstGeom>
        </p:spPr>
        <p:txBody>
          <a:bodyPr anchor="t" rtlCol="false" tIns="0" lIns="0" bIns="0" rIns="0">
            <a:spAutoFit/>
          </a:bodyPr>
          <a:lstStyle/>
          <a:p>
            <a:pPr algn="ctr">
              <a:lnSpc>
                <a:spcPts val="3754"/>
              </a:lnSpc>
            </a:pPr>
            <a:r>
              <a:rPr lang="en-US" sz="2681">
                <a:solidFill>
                  <a:srgbClr val="3D2917"/>
                </a:solidFill>
                <a:latin typeface="Source Serif Pro"/>
                <a:ea typeface="Source Serif Pro"/>
                <a:cs typeface="Source Serif Pro"/>
                <a:sym typeface="Source Serif Pro"/>
              </a:rPr>
              <a:t>En este proyecto nos enfrentamos  a un desafío fundamental en el mercado de relojes de lujo :</a:t>
            </a:r>
          </a:p>
          <a:p>
            <a:pPr algn="ctr">
              <a:lnSpc>
                <a:spcPts val="3754"/>
              </a:lnSpc>
            </a:pPr>
          </a:p>
          <a:p>
            <a:pPr algn="ctr">
              <a:lnSpc>
                <a:spcPts val="3754"/>
              </a:lnSpc>
            </a:pPr>
            <a:r>
              <a:rPr lang="en-US" sz="2681" b="true">
                <a:solidFill>
                  <a:srgbClr val="3D2917"/>
                </a:solidFill>
                <a:latin typeface="Source Serif Pro Bold"/>
                <a:ea typeface="Source Serif Pro Bold"/>
                <a:cs typeface="Source Serif Pro Bold"/>
                <a:sym typeface="Source Serif Pro Bold"/>
              </a:rPr>
              <a:t>P</a:t>
            </a:r>
            <a:r>
              <a:rPr lang="en-US" sz="2681" b="true">
                <a:solidFill>
                  <a:srgbClr val="3D2917"/>
                </a:solidFill>
                <a:latin typeface="Source Serif Pro Bold"/>
                <a:ea typeface="Source Serif Pro Bold"/>
                <a:cs typeface="Source Serif Pro Bold"/>
                <a:sym typeface="Source Serif Pro Bold"/>
              </a:rPr>
              <a:t>redecir el precio de un reloj</a:t>
            </a:r>
            <a:r>
              <a:rPr lang="en-US" sz="2681">
                <a:solidFill>
                  <a:srgbClr val="3D2917"/>
                </a:solidFill>
                <a:latin typeface="Source Serif Pro"/>
                <a:ea typeface="Source Serif Pro"/>
                <a:cs typeface="Source Serif Pro"/>
                <a:sym typeface="Source Serif Pro"/>
              </a:rPr>
              <a:t> en función de variables complejas como la marca, el modelo, el material de la caja, y las complicaciones que presenta cada reloj. El valor de este modelo radica en su capacidad de o</a:t>
            </a:r>
            <a:r>
              <a:rPr lang="en-US" sz="2681">
                <a:solidFill>
                  <a:srgbClr val="3D2917"/>
                </a:solidFill>
                <a:latin typeface="Source Serif Pro"/>
                <a:ea typeface="Source Serif Pro"/>
                <a:cs typeface="Source Serif Pro"/>
                <a:sym typeface="Source Serif Pro"/>
              </a:rPr>
              <a:t>p</a:t>
            </a:r>
            <a:r>
              <a:rPr lang="en-US" sz="2681">
                <a:solidFill>
                  <a:srgbClr val="3D2917"/>
                </a:solidFill>
                <a:latin typeface="Source Serif Pro"/>
                <a:ea typeface="Source Serif Pro"/>
                <a:cs typeface="Source Serif Pro"/>
                <a:sym typeface="Source Serif Pro"/>
              </a:rPr>
              <a:t>t</a:t>
            </a:r>
            <a:r>
              <a:rPr lang="en-US" sz="2681">
                <a:solidFill>
                  <a:srgbClr val="3D2917"/>
                </a:solidFill>
                <a:latin typeface="Source Serif Pro"/>
                <a:ea typeface="Source Serif Pro"/>
                <a:cs typeface="Source Serif Pro"/>
                <a:sym typeface="Source Serif Pro"/>
              </a:rPr>
              <a:t>i</a:t>
            </a:r>
            <a:r>
              <a:rPr lang="en-US" sz="2681">
                <a:solidFill>
                  <a:srgbClr val="3D2917"/>
                </a:solidFill>
                <a:latin typeface="Source Serif Pro"/>
                <a:ea typeface="Source Serif Pro"/>
                <a:cs typeface="Source Serif Pro"/>
                <a:sym typeface="Source Serif Pro"/>
              </a:rPr>
              <a:t>m</a:t>
            </a:r>
            <a:r>
              <a:rPr lang="en-US" sz="2681">
                <a:solidFill>
                  <a:srgbClr val="3D2917"/>
                </a:solidFill>
                <a:latin typeface="Source Serif Pro"/>
                <a:ea typeface="Source Serif Pro"/>
                <a:cs typeface="Source Serif Pro"/>
                <a:sym typeface="Source Serif Pro"/>
              </a:rPr>
              <a:t>i</a:t>
            </a:r>
            <a:r>
              <a:rPr lang="en-US" sz="2681">
                <a:solidFill>
                  <a:srgbClr val="3D2917"/>
                </a:solidFill>
                <a:latin typeface="Source Serif Pro"/>
                <a:ea typeface="Source Serif Pro"/>
                <a:cs typeface="Source Serif Pro"/>
                <a:sym typeface="Source Serif Pro"/>
              </a:rPr>
              <a:t>zar la to</a:t>
            </a:r>
            <a:r>
              <a:rPr lang="en-US" sz="2681">
                <a:solidFill>
                  <a:srgbClr val="3D2917"/>
                </a:solidFill>
                <a:latin typeface="Source Serif Pro"/>
                <a:ea typeface="Source Serif Pro"/>
                <a:cs typeface="Source Serif Pro"/>
                <a:sym typeface="Source Serif Pro"/>
              </a:rPr>
              <a:t>ma</a:t>
            </a:r>
            <a:r>
              <a:rPr lang="en-US" sz="2681">
                <a:solidFill>
                  <a:srgbClr val="3D2917"/>
                </a:solidFill>
                <a:latin typeface="Source Serif Pro"/>
                <a:ea typeface="Source Serif Pro"/>
                <a:cs typeface="Source Serif Pro"/>
                <a:sym typeface="Source Serif Pro"/>
              </a:rPr>
              <a:t> d</a:t>
            </a:r>
            <a:r>
              <a:rPr lang="en-US" sz="2681">
                <a:solidFill>
                  <a:srgbClr val="3D2917"/>
                </a:solidFill>
                <a:latin typeface="Source Serif Pro"/>
                <a:ea typeface="Source Serif Pro"/>
                <a:cs typeface="Source Serif Pro"/>
                <a:sym typeface="Source Serif Pro"/>
              </a:rPr>
              <a:t>e</a:t>
            </a:r>
            <a:r>
              <a:rPr lang="en-US" sz="2681">
                <a:solidFill>
                  <a:srgbClr val="3D2917"/>
                </a:solidFill>
                <a:latin typeface="Source Serif Pro"/>
                <a:ea typeface="Source Serif Pro"/>
                <a:cs typeface="Source Serif Pro"/>
                <a:sym typeface="Source Serif Pro"/>
              </a:rPr>
              <a:t> dec</a:t>
            </a:r>
            <a:r>
              <a:rPr lang="en-US" sz="2681">
                <a:solidFill>
                  <a:srgbClr val="3D2917"/>
                </a:solidFill>
                <a:latin typeface="Source Serif Pro"/>
                <a:ea typeface="Source Serif Pro"/>
                <a:cs typeface="Source Serif Pro"/>
                <a:sym typeface="Source Serif Pro"/>
              </a:rPr>
              <a:t>i</a:t>
            </a:r>
            <a:r>
              <a:rPr lang="en-US" sz="2681">
                <a:solidFill>
                  <a:srgbClr val="3D2917"/>
                </a:solidFill>
                <a:latin typeface="Source Serif Pro"/>
                <a:ea typeface="Source Serif Pro"/>
                <a:cs typeface="Source Serif Pro"/>
                <a:sym typeface="Source Serif Pro"/>
              </a:rPr>
              <a:t>sio</a:t>
            </a:r>
            <a:r>
              <a:rPr lang="en-US" sz="2681">
                <a:solidFill>
                  <a:srgbClr val="3D2917"/>
                </a:solidFill>
                <a:latin typeface="Source Serif Pro"/>
                <a:ea typeface="Source Serif Pro"/>
                <a:cs typeface="Source Serif Pro"/>
                <a:sym typeface="Source Serif Pro"/>
              </a:rPr>
              <a:t>n</a:t>
            </a:r>
            <a:r>
              <a:rPr lang="en-US" sz="2681">
                <a:solidFill>
                  <a:srgbClr val="3D2917"/>
                </a:solidFill>
                <a:latin typeface="Source Serif Pro"/>
                <a:ea typeface="Source Serif Pro"/>
                <a:cs typeface="Source Serif Pro"/>
                <a:sym typeface="Source Serif Pro"/>
              </a:rPr>
              <a:t>es para la comercialización de relojes de alta gama. </a:t>
            </a:r>
          </a:p>
          <a:p>
            <a:pPr algn="ctr">
              <a:lnSpc>
                <a:spcPts val="3754"/>
              </a:lnSpc>
            </a:pPr>
          </a:p>
          <a:p>
            <a:pPr algn="ctr">
              <a:lnSpc>
                <a:spcPts val="3754"/>
              </a:lnSpc>
            </a:pPr>
            <a:r>
              <a:rPr lang="en-US" sz="2681" b="true">
                <a:solidFill>
                  <a:srgbClr val="3D2917"/>
                </a:solidFill>
                <a:latin typeface="Source Serif Pro Bold"/>
                <a:ea typeface="Source Serif Pro Bold"/>
                <a:cs typeface="Source Serif Pro Bold"/>
                <a:sym typeface="Source Serif Pro Bold"/>
              </a:rPr>
              <a:t>El objetivo es aplicar regresión para predecir los precios,</a:t>
            </a:r>
            <a:r>
              <a:rPr lang="en-US" sz="2681">
                <a:solidFill>
                  <a:srgbClr val="3D2917"/>
                </a:solidFill>
                <a:latin typeface="Source Serif Pro"/>
                <a:ea typeface="Source Serif Pro"/>
                <a:cs typeface="Source Serif Pro"/>
                <a:sym typeface="Source Serif Pro"/>
              </a:rPr>
              <a:t> aunque también exploramos un modelo de clustering. El principal reto es la gran variabilidad de precios, especialmente con relojes de alta gama como los de</a:t>
            </a:r>
            <a:r>
              <a:rPr lang="en-US" sz="2681">
                <a:solidFill>
                  <a:srgbClr val="3D2917"/>
                </a:solidFill>
                <a:latin typeface="Source Serif Pro"/>
                <a:ea typeface="Source Serif Pro"/>
                <a:cs typeface="Source Serif Pro"/>
                <a:sym typeface="Source Serif Pro"/>
              </a:rPr>
              <a:t> </a:t>
            </a:r>
            <a:r>
              <a:rPr lang="en-US" sz="2681">
                <a:solidFill>
                  <a:srgbClr val="3D2917"/>
                </a:solidFill>
                <a:latin typeface="Source Serif Pro"/>
                <a:ea typeface="Source Serif Pro"/>
                <a:cs typeface="Source Serif Pro"/>
                <a:sym typeface="Source Serif Pro"/>
              </a:rPr>
              <a:t>P</a:t>
            </a:r>
            <a:r>
              <a:rPr lang="en-US" sz="2681">
                <a:solidFill>
                  <a:srgbClr val="3D2917"/>
                </a:solidFill>
                <a:latin typeface="Source Serif Pro"/>
                <a:ea typeface="Source Serif Pro"/>
                <a:cs typeface="Source Serif Pro"/>
                <a:sym typeface="Source Serif Pro"/>
              </a:rPr>
              <a:t>ate</a:t>
            </a:r>
            <a:r>
              <a:rPr lang="en-US" sz="2681">
                <a:solidFill>
                  <a:srgbClr val="3D2917"/>
                </a:solidFill>
                <a:latin typeface="Source Serif Pro"/>
                <a:ea typeface="Source Serif Pro"/>
                <a:cs typeface="Source Serif Pro"/>
                <a:sym typeface="Source Serif Pro"/>
              </a:rPr>
              <a:t>k Philippe, lo que dificulta la predicción en todos los rangos de precio.</a:t>
            </a:r>
          </a:p>
          <a:p>
            <a:pPr algn="ctr">
              <a:lnSpc>
                <a:spcPts val="3754"/>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4596820">
            <a:off x="9935249" y="3401101"/>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301578">
            <a:off x="-1413494" y="-1790161"/>
            <a:ext cx="10501467" cy="10861705"/>
          </a:xfrm>
          <a:custGeom>
            <a:avLst/>
            <a:gdLst/>
            <a:ahLst/>
            <a:cxnLst/>
            <a:rect r="r" b="b" t="t" l="l"/>
            <a:pathLst>
              <a:path h="10861705" w="10501467">
                <a:moveTo>
                  <a:pt x="0" y="0"/>
                </a:moveTo>
                <a:lnTo>
                  <a:pt x="10501467" y="0"/>
                </a:lnTo>
                <a:lnTo>
                  <a:pt x="10501467" y="10861705"/>
                </a:lnTo>
                <a:lnTo>
                  <a:pt x="0" y="10861705"/>
                </a:lnTo>
                <a:lnTo>
                  <a:pt x="0" y="0"/>
                </a:lnTo>
                <a:close/>
              </a:path>
            </a:pathLst>
          </a:custGeom>
          <a:blipFill>
            <a:blip r:embed="rId2">
              <a:alphaModFix amt="8999"/>
            </a:blip>
            <a:stretch>
              <a:fillRect l="0" t="0" r="0" b="0"/>
            </a:stretch>
          </a:blipFill>
        </p:spPr>
      </p:sp>
      <p:sp>
        <p:nvSpPr>
          <p:cNvPr name="Freeform 4" id="4"/>
          <p:cNvSpPr/>
          <p:nvPr/>
        </p:nvSpPr>
        <p:spPr>
          <a:xfrm flipH="false" flipV="false" rot="-5400000">
            <a:off x="6780425" y="-1834287"/>
            <a:ext cx="15710072" cy="8797640"/>
          </a:xfrm>
          <a:custGeom>
            <a:avLst/>
            <a:gdLst/>
            <a:ahLst/>
            <a:cxnLst/>
            <a:rect r="r" b="b" t="t" l="l"/>
            <a:pathLst>
              <a:path h="8797640" w="15710072">
                <a:moveTo>
                  <a:pt x="0" y="0"/>
                </a:moveTo>
                <a:lnTo>
                  <a:pt x="15710071" y="0"/>
                </a:lnTo>
                <a:lnTo>
                  <a:pt x="15710071" y="8797640"/>
                </a:lnTo>
                <a:lnTo>
                  <a:pt x="0" y="8797640"/>
                </a:lnTo>
                <a:lnTo>
                  <a:pt x="0" y="0"/>
                </a:lnTo>
                <a:close/>
              </a:path>
            </a:pathLst>
          </a:custGeom>
          <a:blipFill>
            <a:blip r:embed="rId3"/>
            <a:stretch>
              <a:fillRect l="0" t="0" r="0" b="0"/>
            </a:stretch>
          </a:blipFill>
        </p:spPr>
      </p:sp>
      <p:grpSp>
        <p:nvGrpSpPr>
          <p:cNvPr name="Group 5" id="5"/>
          <p:cNvGrpSpPr/>
          <p:nvPr/>
        </p:nvGrpSpPr>
        <p:grpSpPr>
          <a:xfrm rot="0">
            <a:off x="10808647" y="1207513"/>
            <a:ext cx="5895074" cy="7397335"/>
            <a:chOff x="0" y="0"/>
            <a:chExt cx="913301" cy="1146041"/>
          </a:xfrm>
        </p:grpSpPr>
        <p:sp>
          <p:nvSpPr>
            <p:cNvPr name="Freeform 6" id="6"/>
            <p:cNvSpPr/>
            <p:nvPr/>
          </p:nvSpPr>
          <p:spPr>
            <a:xfrm flipH="false" flipV="false" rot="0">
              <a:off x="0" y="0"/>
              <a:ext cx="913301" cy="1146041"/>
            </a:xfrm>
            <a:custGeom>
              <a:avLst/>
              <a:gdLst/>
              <a:ahLst/>
              <a:cxnLst/>
              <a:rect r="r" b="b" t="t" l="l"/>
              <a:pathLst>
                <a:path h="1146041" w="913301">
                  <a:moveTo>
                    <a:pt x="30206" y="0"/>
                  </a:moveTo>
                  <a:lnTo>
                    <a:pt x="883096" y="0"/>
                  </a:lnTo>
                  <a:cubicBezTo>
                    <a:pt x="891107" y="0"/>
                    <a:pt x="898790" y="3182"/>
                    <a:pt x="904454" y="8847"/>
                  </a:cubicBezTo>
                  <a:cubicBezTo>
                    <a:pt x="910119" y="14512"/>
                    <a:pt x="913301" y="22195"/>
                    <a:pt x="913301" y="30206"/>
                  </a:cubicBezTo>
                  <a:lnTo>
                    <a:pt x="913301" y="1115835"/>
                  </a:lnTo>
                  <a:cubicBezTo>
                    <a:pt x="913301" y="1132517"/>
                    <a:pt x="899778" y="1146041"/>
                    <a:pt x="883096" y="1146041"/>
                  </a:cubicBezTo>
                  <a:lnTo>
                    <a:pt x="30206" y="1146041"/>
                  </a:lnTo>
                  <a:cubicBezTo>
                    <a:pt x="13524" y="1146041"/>
                    <a:pt x="0" y="1132517"/>
                    <a:pt x="0" y="1115835"/>
                  </a:cubicBezTo>
                  <a:lnTo>
                    <a:pt x="0" y="30206"/>
                  </a:lnTo>
                  <a:cubicBezTo>
                    <a:pt x="0" y="13524"/>
                    <a:pt x="13524" y="0"/>
                    <a:pt x="30206" y="0"/>
                  </a:cubicBezTo>
                  <a:close/>
                </a:path>
              </a:pathLst>
            </a:custGeom>
            <a:blipFill>
              <a:blip r:embed="rId4"/>
              <a:stretch>
                <a:fillRect l="-13542" t="0" r="-13542" b="0"/>
              </a:stretch>
            </a:blipFill>
            <a:ln w="57150" cap="rnd">
              <a:solidFill>
                <a:srgbClr val="947158"/>
              </a:solidFill>
              <a:prstDash val="solid"/>
              <a:round/>
            </a:ln>
          </p:spPr>
        </p:sp>
      </p:grpSp>
      <p:sp>
        <p:nvSpPr>
          <p:cNvPr name="TextBox 7" id="7"/>
          <p:cNvSpPr txBox="true"/>
          <p:nvPr/>
        </p:nvSpPr>
        <p:spPr>
          <a:xfrm rot="0">
            <a:off x="1028700" y="423350"/>
            <a:ext cx="8504836" cy="2743200"/>
          </a:xfrm>
          <a:prstGeom prst="rect">
            <a:avLst/>
          </a:prstGeom>
        </p:spPr>
        <p:txBody>
          <a:bodyPr anchor="t" rtlCol="false" tIns="0" lIns="0" bIns="0" rIns="0">
            <a:spAutoFit/>
          </a:bodyPr>
          <a:lstStyle/>
          <a:p>
            <a:pPr algn="l">
              <a:lnSpc>
                <a:spcPts val="10874"/>
              </a:lnSpc>
            </a:pPr>
            <a:r>
              <a:rPr lang="en-US" b="true" sz="9061">
                <a:solidFill>
                  <a:srgbClr val="3D2917"/>
                </a:solidFill>
                <a:latin typeface="Monterchi Serif Bold"/>
                <a:ea typeface="Monterchi Serif Bold"/>
                <a:cs typeface="Monterchi Serif Bold"/>
                <a:sym typeface="Monterchi Serif Bold"/>
              </a:rPr>
              <a:t>PROBLEMA DE NEGOCIO</a:t>
            </a:r>
          </a:p>
        </p:txBody>
      </p:sp>
      <p:sp>
        <p:nvSpPr>
          <p:cNvPr name="TextBox 8" id="8"/>
          <p:cNvSpPr txBox="true"/>
          <p:nvPr/>
        </p:nvSpPr>
        <p:spPr>
          <a:xfrm rot="0">
            <a:off x="1192874" y="3583541"/>
            <a:ext cx="8223298" cy="5477510"/>
          </a:xfrm>
          <a:prstGeom prst="rect">
            <a:avLst/>
          </a:prstGeom>
        </p:spPr>
        <p:txBody>
          <a:bodyPr anchor="t" rtlCol="false" tIns="0" lIns="0" bIns="0" rIns="0">
            <a:spAutoFit/>
          </a:bodyPr>
          <a:lstStyle/>
          <a:p>
            <a:pPr algn="just">
              <a:lnSpc>
                <a:spcPts val="3640"/>
              </a:lnSpc>
            </a:pPr>
            <a:r>
              <a:rPr lang="en-US" b="true" sz="2600" spc="57">
                <a:solidFill>
                  <a:srgbClr val="3D2917"/>
                </a:solidFill>
                <a:latin typeface="Source Serif Pro Bold"/>
                <a:ea typeface="Source Serif Pro Bold"/>
                <a:cs typeface="Source Serif Pro Bold"/>
                <a:sym typeface="Source Serif Pro Bold"/>
              </a:rPr>
              <a:t>1.0 Predicción del Precio de los Relojes:</a:t>
            </a:r>
            <a:r>
              <a:rPr lang="en-US" sz="2600" spc="57">
                <a:solidFill>
                  <a:srgbClr val="3D2917"/>
                </a:solidFill>
                <a:latin typeface="Source Serif Pro"/>
                <a:ea typeface="Source Serif Pro"/>
                <a:cs typeface="Source Serif Pro"/>
                <a:sym typeface="Source Serif Pro"/>
              </a:rPr>
              <a:t> Identificar los factores clave que determinan el precio de un reloj y desarrollar un modelo de </a:t>
            </a:r>
            <a:r>
              <a:rPr lang="en-US" b="true" sz="2600" spc="57">
                <a:solidFill>
                  <a:srgbClr val="3D2917"/>
                </a:solidFill>
                <a:latin typeface="Source Serif Pro Bold"/>
                <a:ea typeface="Source Serif Pro Bold"/>
                <a:cs typeface="Source Serif Pro Bold"/>
                <a:sym typeface="Source Serif Pro Bold"/>
              </a:rPr>
              <a:t>Machine Learning </a:t>
            </a:r>
            <a:r>
              <a:rPr lang="en-US" sz="2600" spc="57">
                <a:solidFill>
                  <a:srgbClr val="3D2917"/>
                </a:solidFill>
                <a:latin typeface="Source Serif Pro"/>
                <a:ea typeface="Source Serif Pro"/>
                <a:cs typeface="Source Serif Pro"/>
                <a:sym typeface="Source Serif Pro"/>
              </a:rPr>
              <a:t>que permita predecirlo con precisión.</a:t>
            </a:r>
          </a:p>
          <a:p>
            <a:pPr algn="just">
              <a:lnSpc>
                <a:spcPts val="3640"/>
              </a:lnSpc>
            </a:pPr>
          </a:p>
          <a:p>
            <a:pPr algn="just">
              <a:lnSpc>
                <a:spcPts val="3640"/>
              </a:lnSpc>
            </a:pPr>
            <a:r>
              <a:rPr lang="en-US" b="true" sz="2600" spc="57">
                <a:solidFill>
                  <a:srgbClr val="3D2917"/>
                </a:solidFill>
                <a:latin typeface="Source Serif Pro Bold"/>
                <a:ea typeface="Source Serif Pro Bold"/>
                <a:cs typeface="Source Serif Pro Bold"/>
                <a:sym typeface="Source Serif Pro Bold"/>
              </a:rPr>
              <a:t>2.0</a:t>
            </a:r>
            <a:r>
              <a:rPr lang="en-US" b="true" sz="2600" spc="57">
                <a:solidFill>
                  <a:srgbClr val="3D2917"/>
                </a:solidFill>
                <a:latin typeface="Source Serif Pro Bold"/>
                <a:ea typeface="Source Serif Pro Bold"/>
                <a:cs typeface="Source Serif Pro Bold"/>
                <a:sym typeface="Source Serif Pro Bold"/>
              </a:rPr>
              <a:t> </a:t>
            </a:r>
            <a:r>
              <a:rPr lang="en-US" b="true" sz="2600" spc="57">
                <a:solidFill>
                  <a:srgbClr val="3D2917"/>
                </a:solidFill>
                <a:latin typeface="Source Serif Pro Bold"/>
                <a:ea typeface="Source Serif Pro Bold"/>
                <a:cs typeface="Source Serif Pro Bold"/>
                <a:sym typeface="Source Serif Pro Bold"/>
              </a:rPr>
              <a:t>Segmentación del Mercado de Relojes de Lujo</a:t>
            </a:r>
            <a:r>
              <a:rPr lang="en-US" sz="2600" spc="57">
                <a:solidFill>
                  <a:srgbClr val="3D2917"/>
                </a:solidFill>
                <a:latin typeface="Source Serif Pro"/>
                <a:ea typeface="Source Serif Pro"/>
                <a:cs typeface="Source Serif Pro"/>
                <a:sym typeface="Source Serif Pro"/>
              </a:rPr>
              <a:t>: Agrupar relojes en distintos perfiles según sus características para mejorar la estrategia de marketing y posicionamiento de productos. para ello aplicaremos algoritmos de clustering para definir perfiles de mercado.</a:t>
            </a:r>
          </a:p>
          <a:p>
            <a:pPr algn="ctr">
              <a:lnSpc>
                <a:spcPts val="3640"/>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0">
            <a:off x="-895452" y="5685772"/>
            <a:ext cx="9352494" cy="5237396"/>
          </a:xfrm>
          <a:custGeom>
            <a:avLst/>
            <a:gdLst/>
            <a:ahLst/>
            <a:cxnLst/>
            <a:rect r="r" b="b" t="t" l="l"/>
            <a:pathLst>
              <a:path h="5237396" w="9352494">
                <a:moveTo>
                  <a:pt x="0" y="0"/>
                </a:moveTo>
                <a:lnTo>
                  <a:pt x="9352494" y="0"/>
                </a:lnTo>
                <a:lnTo>
                  <a:pt x="9352494" y="5237396"/>
                </a:lnTo>
                <a:lnTo>
                  <a:pt x="0" y="5237396"/>
                </a:lnTo>
                <a:lnTo>
                  <a:pt x="0" y="0"/>
                </a:lnTo>
                <a:close/>
              </a:path>
            </a:pathLst>
          </a:custGeom>
          <a:blipFill>
            <a:blip r:embed="rId2"/>
            <a:stretch>
              <a:fillRect l="0" t="0" r="0" b="0"/>
            </a:stretch>
          </a:blipFill>
        </p:spPr>
      </p:sp>
      <p:sp>
        <p:nvSpPr>
          <p:cNvPr name="Freeform 3" id="3"/>
          <p:cNvSpPr/>
          <p:nvPr/>
        </p:nvSpPr>
        <p:spPr>
          <a:xfrm flipH="false" flipV="false" rot="6356388">
            <a:off x="-1311853" y="-2811005"/>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3">
              <a:alphaModFix amt="8999"/>
            </a:blip>
            <a:stretch>
              <a:fillRect l="0" t="0" r="0" b="0"/>
            </a:stretch>
          </a:blipFill>
        </p:spPr>
      </p:sp>
      <p:sp>
        <p:nvSpPr>
          <p:cNvPr name="Freeform 4" id="4"/>
          <p:cNvSpPr/>
          <p:nvPr/>
        </p:nvSpPr>
        <p:spPr>
          <a:xfrm flipH="false" flipV="false" rot="-4553139">
            <a:off x="8990184" y="203823"/>
            <a:ext cx="12810333" cy="13249773"/>
          </a:xfrm>
          <a:custGeom>
            <a:avLst/>
            <a:gdLst/>
            <a:ahLst/>
            <a:cxnLst/>
            <a:rect r="r" b="b" t="t" l="l"/>
            <a:pathLst>
              <a:path h="13249773" w="12810333">
                <a:moveTo>
                  <a:pt x="0" y="0"/>
                </a:moveTo>
                <a:lnTo>
                  <a:pt x="12810334" y="0"/>
                </a:lnTo>
                <a:lnTo>
                  <a:pt x="12810334" y="13249773"/>
                </a:lnTo>
                <a:lnTo>
                  <a:pt x="0" y="13249773"/>
                </a:lnTo>
                <a:lnTo>
                  <a:pt x="0" y="0"/>
                </a:lnTo>
                <a:close/>
              </a:path>
            </a:pathLst>
          </a:custGeom>
          <a:blipFill>
            <a:blip r:embed="rId3">
              <a:alphaModFix amt="8999"/>
            </a:blip>
            <a:stretch>
              <a:fillRect l="0" t="0" r="0" b="0"/>
            </a:stretch>
          </a:blipFill>
        </p:spPr>
      </p:sp>
      <p:sp>
        <p:nvSpPr>
          <p:cNvPr name="Freeform 5" id="5"/>
          <p:cNvSpPr/>
          <p:nvPr/>
        </p:nvSpPr>
        <p:spPr>
          <a:xfrm flipH="false" flipV="false" rot="-10800000">
            <a:off x="10153524" y="-568258"/>
            <a:ext cx="9352494" cy="5237396"/>
          </a:xfrm>
          <a:custGeom>
            <a:avLst/>
            <a:gdLst/>
            <a:ahLst/>
            <a:cxnLst/>
            <a:rect r="r" b="b" t="t" l="l"/>
            <a:pathLst>
              <a:path h="5237396" w="9352494">
                <a:moveTo>
                  <a:pt x="0" y="0"/>
                </a:moveTo>
                <a:lnTo>
                  <a:pt x="9352494" y="0"/>
                </a:lnTo>
                <a:lnTo>
                  <a:pt x="9352494" y="5237396"/>
                </a:lnTo>
                <a:lnTo>
                  <a:pt x="0" y="5237396"/>
                </a:lnTo>
                <a:lnTo>
                  <a:pt x="0" y="0"/>
                </a:lnTo>
                <a:close/>
              </a:path>
            </a:pathLst>
          </a:custGeom>
          <a:blipFill>
            <a:blip r:embed="rId2"/>
            <a:stretch>
              <a:fillRect l="0" t="0" r="0" b="0"/>
            </a:stretch>
          </a:blipFill>
        </p:spPr>
      </p:sp>
      <p:sp>
        <p:nvSpPr>
          <p:cNvPr name="TextBox 6" id="6"/>
          <p:cNvSpPr txBox="true"/>
          <p:nvPr/>
        </p:nvSpPr>
        <p:spPr>
          <a:xfrm rot="0">
            <a:off x="675267" y="723798"/>
            <a:ext cx="8295518" cy="1326642"/>
          </a:xfrm>
          <a:prstGeom prst="rect">
            <a:avLst/>
          </a:prstGeom>
        </p:spPr>
        <p:txBody>
          <a:bodyPr anchor="t" rtlCol="false" tIns="0" lIns="0" bIns="0" rIns="0">
            <a:spAutoFit/>
          </a:bodyPr>
          <a:lstStyle/>
          <a:p>
            <a:pPr algn="l">
              <a:lnSpc>
                <a:spcPts val="10877"/>
              </a:lnSpc>
            </a:pPr>
            <a:r>
              <a:rPr lang="en-US" b="true" sz="7769" spc="170">
                <a:solidFill>
                  <a:srgbClr val="3D2917"/>
                </a:solidFill>
                <a:latin typeface="Monterchi Serif Bold"/>
                <a:ea typeface="Monterchi Serif Bold"/>
                <a:cs typeface="Monterchi Serif Bold"/>
                <a:sym typeface="Monterchi Serif Bold"/>
              </a:rPr>
              <a:t> DATASET</a:t>
            </a:r>
          </a:p>
        </p:txBody>
      </p:sp>
      <p:sp>
        <p:nvSpPr>
          <p:cNvPr name="TextBox 7" id="7"/>
          <p:cNvSpPr txBox="true"/>
          <p:nvPr/>
        </p:nvSpPr>
        <p:spPr>
          <a:xfrm rot="0">
            <a:off x="505242" y="2510790"/>
            <a:ext cx="8186656" cy="5217795"/>
          </a:xfrm>
          <a:prstGeom prst="rect">
            <a:avLst/>
          </a:prstGeom>
        </p:spPr>
        <p:txBody>
          <a:bodyPr anchor="t" rtlCol="false" tIns="0" lIns="0" bIns="0" rIns="0">
            <a:spAutoFit/>
          </a:bodyPr>
          <a:lstStyle/>
          <a:p>
            <a:pPr algn="l">
              <a:lnSpc>
                <a:spcPts val="3779"/>
              </a:lnSpc>
            </a:pPr>
            <a:r>
              <a:rPr lang="en-US" sz="2700" spc="59">
                <a:solidFill>
                  <a:srgbClr val="3D2917"/>
                </a:solidFill>
                <a:latin typeface="Source Serif Pro"/>
                <a:ea typeface="Source Serif Pro"/>
                <a:cs typeface="Source Serif Pro"/>
                <a:sym typeface="Source Serif Pro"/>
              </a:rPr>
              <a:t>Nos encontramos antes un conjunto de datos, extraídos de Kaggle de </a:t>
            </a:r>
            <a:r>
              <a:rPr lang="en-US" sz="2700" spc="59" b="true">
                <a:solidFill>
                  <a:srgbClr val="3D2917"/>
                </a:solidFill>
                <a:latin typeface="Source Serif Pro Bold"/>
                <a:ea typeface="Source Serif Pro Bold"/>
                <a:cs typeface="Source Serif Pro Bold"/>
                <a:sym typeface="Source Serif Pro Bold"/>
              </a:rPr>
              <a:t>14 columnas con 507 filas</a:t>
            </a:r>
            <a:r>
              <a:rPr lang="en-US" sz="2700" spc="59">
                <a:solidFill>
                  <a:srgbClr val="3D2917"/>
                </a:solidFill>
                <a:latin typeface="Source Serif Pro"/>
                <a:ea typeface="Source Serif Pro"/>
                <a:cs typeface="Source Serif Pro"/>
                <a:sym typeface="Source Serif Pro"/>
              </a:rPr>
              <a:t>, El conjunto de datos incluye  variables que impactan directamente en el precio de los relojes, tales como el material de la correa, las características de la caja, el tipo de movimiento, la marca y el modelo, tambien encontramos el precio que es la varible que queremos predecir.</a:t>
            </a:r>
          </a:p>
          <a:p>
            <a:pPr algn="l">
              <a:lnSpc>
                <a:spcPts val="3779"/>
              </a:lnSpc>
            </a:pPr>
          </a:p>
          <a:p>
            <a:pPr algn="l" marL="0" indent="0" lvl="0">
              <a:lnSpc>
                <a:spcPts val="3779"/>
              </a:lnSpc>
              <a:spcBef>
                <a:spcPct val="0"/>
              </a:spcBef>
            </a:pPr>
            <a:r>
              <a:rPr lang="en-US" sz="2700" spc="59">
                <a:solidFill>
                  <a:srgbClr val="3D2917"/>
                </a:solidFill>
                <a:latin typeface="Source Serif Pro"/>
                <a:ea typeface="Source Serif Pro"/>
                <a:cs typeface="Source Serif Pro"/>
                <a:sym typeface="Source Serif Pro"/>
              </a:rPr>
              <a:t>Entre estas columnas distinguimos 10 varibales categoricas y 4 variables numericas</a:t>
            </a:r>
          </a:p>
        </p:txBody>
      </p:sp>
      <p:sp>
        <p:nvSpPr>
          <p:cNvPr name="TextBox 8" id="8"/>
          <p:cNvSpPr txBox="true"/>
          <p:nvPr/>
        </p:nvSpPr>
        <p:spPr>
          <a:xfrm rot="0">
            <a:off x="9792865" y="2415540"/>
            <a:ext cx="8322460" cy="1326642"/>
          </a:xfrm>
          <a:prstGeom prst="rect">
            <a:avLst/>
          </a:prstGeom>
        </p:spPr>
        <p:txBody>
          <a:bodyPr anchor="t" rtlCol="false" tIns="0" lIns="0" bIns="0" rIns="0">
            <a:spAutoFit/>
          </a:bodyPr>
          <a:lstStyle/>
          <a:p>
            <a:pPr algn="l">
              <a:lnSpc>
                <a:spcPts val="10877"/>
              </a:lnSpc>
            </a:pPr>
            <a:r>
              <a:rPr lang="en-US" b="true" sz="7769" spc="170">
                <a:solidFill>
                  <a:srgbClr val="3D2917"/>
                </a:solidFill>
                <a:latin typeface="Monterchi Serif Bold"/>
                <a:ea typeface="Monterchi Serif Bold"/>
                <a:cs typeface="Monterchi Serif Bold"/>
                <a:sym typeface="Monterchi Serif Bold"/>
              </a:rPr>
              <a:t>TARGET: PRECIO</a:t>
            </a:r>
          </a:p>
        </p:txBody>
      </p:sp>
      <p:sp>
        <p:nvSpPr>
          <p:cNvPr name="TextBox 9" id="9"/>
          <p:cNvSpPr txBox="true"/>
          <p:nvPr/>
        </p:nvSpPr>
        <p:spPr>
          <a:xfrm rot="0">
            <a:off x="9981023" y="4516755"/>
            <a:ext cx="7726944" cy="4741545"/>
          </a:xfrm>
          <a:prstGeom prst="rect">
            <a:avLst/>
          </a:prstGeom>
        </p:spPr>
        <p:txBody>
          <a:bodyPr anchor="t" rtlCol="false" tIns="0" lIns="0" bIns="0" rIns="0">
            <a:spAutoFit/>
          </a:bodyPr>
          <a:lstStyle/>
          <a:p>
            <a:pPr algn="l">
              <a:lnSpc>
                <a:spcPts val="3779"/>
              </a:lnSpc>
            </a:pPr>
            <a:r>
              <a:rPr lang="en-US" sz="2700" spc="59">
                <a:solidFill>
                  <a:srgbClr val="3D2917"/>
                </a:solidFill>
                <a:latin typeface="Source Serif Pro"/>
                <a:ea typeface="Source Serif Pro"/>
                <a:cs typeface="Source Serif Pro"/>
                <a:sym typeface="Source Serif Pro"/>
              </a:rPr>
              <a:t>La variable objetivo es el precio del reloj.</a:t>
            </a:r>
          </a:p>
          <a:p>
            <a:pPr algn="l">
              <a:lnSpc>
                <a:spcPts val="3779"/>
              </a:lnSpc>
            </a:pPr>
            <a:r>
              <a:rPr lang="en-US" sz="2700" spc="59">
                <a:solidFill>
                  <a:srgbClr val="3D2917"/>
                </a:solidFill>
                <a:latin typeface="Source Serif Pro"/>
                <a:ea typeface="Source Serif Pro"/>
                <a:cs typeface="Source Serif Pro"/>
                <a:sym typeface="Source Serif Pro"/>
              </a:rPr>
              <a:t>Dado que la naturaleza de este problema es la </a:t>
            </a:r>
            <a:r>
              <a:rPr lang="en-US" sz="2700" spc="59" b="true">
                <a:solidFill>
                  <a:srgbClr val="3D2917"/>
                </a:solidFill>
                <a:latin typeface="Source Serif Pro Bold"/>
                <a:ea typeface="Source Serif Pro Bold"/>
                <a:cs typeface="Source Serif Pro Bold"/>
                <a:sym typeface="Source Serif Pro Bold"/>
              </a:rPr>
              <a:t>estimación de un valor continuo, el modelo es un regresor.</a:t>
            </a:r>
            <a:r>
              <a:rPr lang="en-US" sz="2700" spc="59">
                <a:solidFill>
                  <a:srgbClr val="3D2917"/>
                </a:solidFill>
                <a:latin typeface="Source Serif Pro"/>
                <a:ea typeface="Source Serif Pro"/>
                <a:cs typeface="Source Serif Pro"/>
                <a:sym typeface="Source Serif Pro"/>
              </a:rPr>
              <a:t> La predicción precisa del precio es fundamental para la optimización de las estrategias comerciales.</a:t>
            </a:r>
          </a:p>
          <a:p>
            <a:pPr algn="l">
              <a:lnSpc>
                <a:spcPts val="3779"/>
              </a:lnSpc>
            </a:pPr>
          </a:p>
          <a:p>
            <a:pPr algn="l" marL="0" indent="0" lvl="0">
              <a:lnSpc>
                <a:spcPts val="3779"/>
              </a:lnSpc>
              <a:spcBef>
                <a:spcPct val="0"/>
              </a:spcBef>
            </a:pPr>
            <a:r>
              <a:rPr lang="en-US" sz="2700" spc="59">
                <a:solidFill>
                  <a:srgbClr val="3D2917"/>
                </a:solidFill>
                <a:latin typeface="Source Serif Pro"/>
                <a:ea typeface="Source Serif Pro"/>
                <a:cs typeface="Source Serif Pro"/>
                <a:sym typeface="Source Serif Pro"/>
              </a:rPr>
              <a:t> Viendo su distribucionpodemos  interpretar que los precios son muy variados y van desde los 2000 dolares  hasta los 70000 doalres.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0">
            <a:off x="-523670" y="5143500"/>
            <a:ext cx="9352494" cy="5237396"/>
          </a:xfrm>
          <a:custGeom>
            <a:avLst/>
            <a:gdLst/>
            <a:ahLst/>
            <a:cxnLst/>
            <a:rect r="r" b="b" t="t" l="l"/>
            <a:pathLst>
              <a:path h="5237396" w="9352494">
                <a:moveTo>
                  <a:pt x="0" y="0"/>
                </a:moveTo>
                <a:lnTo>
                  <a:pt x="9352494" y="0"/>
                </a:lnTo>
                <a:lnTo>
                  <a:pt x="9352494" y="5237396"/>
                </a:lnTo>
                <a:lnTo>
                  <a:pt x="0" y="5237396"/>
                </a:lnTo>
                <a:lnTo>
                  <a:pt x="0" y="0"/>
                </a:lnTo>
                <a:close/>
              </a:path>
            </a:pathLst>
          </a:custGeom>
          <a:blipFill>
            <a:blip r:embed="rId2"/>
            <a:stretch>
              <a:fillRect l="0" t="0" r="0" b="0"/>
            </a:stretch>
          </a:blipFill>
        </p:spPr>
      </p:sp>
      <p:sp>
        <p:nvSpPr>
          <p:cNvPr name="Freeform 3" id="3"/>
          <p:cNvSpPr/>
          <p:nvPr/>
        </p:nvSpPr>
        <p:spPr>
          <a:xfrm flipH="false" flipV="false" rot="0">
            <a:off x="12135111" y="694104"/>
            <a:ext cx="10537542" cy="8229600"/>
          </a:xfrm>
          <a:custGeom>
            <a:avLst/>
            <a:gdLst/>
            <a:ahLst/>
            <a:cxnLst/>
            <a:rect r="r" b="b" t="t" l="l"/>
            <a:pathLst>
              <a:path h="8229600" w="10537542">
                <a:moveTo>
                  <a:pt x="0" y="0"/>
                </a:moveTo>
                <a:lnTo>
                  <a:pt x="10537542" y="0"/>
                </a:lnTo>
                <a:lnTo>
                  <a:pt x="10537542" y="8229600"/>
                </a:lnTo>
                <a:lnTo>
                  <a:pt x="0" y="8229600"/>
                </a:lnTo>
                <a:lnTo>
                  <a:pt x="0" y="0"/>
                </a:lnTo>
                <a:close/>
              </a:path>
            </a:pathLst>
          </a:custGeom>
          <a:blipFill>
            <a:blip r:embed="rId3">
              <a:alphaModFix amt="85000"/>
            </a:blip>
            <a:stretch>
              <a:fillRect l="-8630" t="0" r="-8630" b="0"/>
            </a:stretch>
          </a:blipFill>
        </p:spPr>
      </p:sp>
      <p:sp>
        <p:nvSpPr>
          <p:cNvPr name="TextBox 4" id="4"/>
          <p:cNvSpPr txBox="true"/>
          <p:nvPr/>
        </p:nvSpPr>
        <p:spPr>
          <a:xfrm rot="0">
            <a:off x="1253332" y="3229459"/>
            <a:ext cx="8622052" cy="5694245"/>
          </a:xfrm>
          <a:prstGeom prst="rect">
            <a:avLst/>
          </a:prstGeom>
        </p:spPr>
        <p:txBody>
          <a:bodyPr anchor="t" rtlCol="false" tIns="0" lIns="0" bIns="0" rIns="0">
            <a:spAutoFit/>
          </a:bodyPr>
          <a:lstStyle/>
          <a:p>
            <a:pPr algn="l" marL="581231" indent="-290616" lvl="1">
              <a:lnSpc>
                <a:spcPts val="3768"/>
              </a:lnSpc>
              <a:buFont typeface="Arial"/>
              <a:buChar char="•"/>
            </a:pPr>
            <a:r>
              <a:rPr lang="en-US" sz="2692">
                <a:solidFill>
                  <a:srgbClr val="3D2917"/>
                </a:solidFill>
                <a:latin typeface="Source Serif Pro"/>
                <a:ea typeface="Source Serif Pro"/>
                <a:cs typeface="Source Serif Pro"/>
                <a:sym typeface="Source Serif Pro"/>
              </a:rPr>
              <a:t>Corrección de la coma en el precio</a:t>
            </a:r>
          </a:p>
          <a:p>
            <a:pPr algn="l" marL="581231" indent="-290616" lvl="1">
              <a:lnSpc>
                <a:spcPts val="3768"/>
              </a:lnSpc>
              <a:buFont typeface="Arial"/>
              <a:buChar char="•"/>
            </a:pPr>
            <a:r>
              <a:rPr lang="en-US" sz="2692">
                <a:solidFill>
                  <a:srgbClr val="3D2917"/>
                </a:solidFill>
                <a:latin typeface="Source Serif Pro"/>
                <a:ea typeface="Source Serif Pro"/>
                <a:cs typeface="Source Serif Pro"/>
                <a:sym typeface="Source Serif Pro"/>
              </a:rPr>
              <a:t>Imputación de valores nulos con la moda en varias variables </a:t>
            </a:r>
          </a:p>
          <a:p>
            <a:pPr algn="l" marL="581231" indent="-290616" lvl="1">
              <a:lnSpc>
                <a:spcPts val="3768"/>
              </a:lnSpc>
              <a:buFont typeface="Arial"/>
              <a:buChar char="•"/>
            </a:pPr>
            <a:r>
              <a:rPr lang="en-US" sz="2692">
                <a:solidFill>
                  <a:srgbClr val="3D2917"/>
                </a:solidFill>
                <a:latin typeface="Source Serif Pro"/>
                <a:ea typeface="Source Serif Pro"/>
                <a:cs typeface="Source Serif Pro"/>
                <a:sym typeface="Source Serif Pro"/>
              </a:rPr>
              <a:t>Creación de nuevas variables para tener mas numéricas, mejorando los datos para el modelado, en concreto, resistencia al agua y autonomía del reloj se </a:t>
            </a:r>
            <a:r>
              <a:rPr lang="en-US" sz="2692">
                <a:solidFill>
                  <a:srgbClr val="3D2917"/>
                </a:solidFill>
                <a:latin typeface="Source Serif Pro"/>
                <a:ea typeface="Source Serif Pro"/>
                <a:cs typeface="Source Serif Pro"/>
                <a:sym typeface="Source Serif Pro"/>
              </a:rPr>
              <a:t>puedo manejar mejor la variabilidad sin perder información esencial.</a:t>
            </a:r>
          </a:p>
          <a:p>
            <a:pPr algn="l" marL="581231" indent="-290616" lvl="1">
              <a:lnSpc>
                <a:spcPts val="3768"/>
              </a:lnSpc>
              <a:buFont typeface="Arial"/>
              <a:buChar char="•"/>
            </a:pPr>
            <a:r>
              <a:rPr lang="en-US" sz="2692">
                <a:solidFill>
                  <a:srgbClr val="3D2917"/>
                </a:solidFill>
                <a:latin typeface="Source Serif Pro"/>
                <a:ea typeface="Source Serif Pro"/>
                <a:cs typeface="Source Serif Pro"/>
                <a:sym typeface="Source Serif Pro"/>
              </a:rPr>
              <a:t>Se estudió la posibilidad de tratar los outliers modificando los existentes por la mediana en alguna variables, poco después desestimamos esta opción</a:t>
            </a:r>
          </a:p>
          <a:p>
            <a:pPr algn="l">
              <a:lnSpc>
                <a:spcPts val="3768"/>
              </a:lnSpc>
            </a:pPr>
          </a:p>
        </p:txBody>
      </p:sp>
      <p:sp>
        <p:nvSpPr>
          <p:cNvPr name="TextBox 5" id="5"/>
          <p:cNvSpPr txBox="true"/>
          <p:nvPr/>
        </p:nvSpPr>
        <p:spPr>
          <a:xfrm rot="0">
            <a:off x="1613446" y="149941"/>
            <a:ext cx="8477470" cy="2619375"/>
          </a:xfrm>
          <a:prstGeom prst="rect">
            <a:avLst/>
          </a:prstGeom>
        </p:spPr>
        <p:txBody>
          <a:bodyPr anchor="t" rtlCol="false" tIns="0" lIns="0" bIns="0" rIns="0">
            <a:spAutoFit/>
          </a:bodyPr>
          <a:lstStyle/>
          <a:p>
            <a:pPr algn="l">
              <a:lnSpc>
                <a:spcPts val="10500"/>
              </a:lnSpc>
            </a:pPr>
            <a:r>
              <a:rPr lang="en-US" sz="7500" b="true">
                <a:solidFill>
                  <a:srgbClr val="3D2917"/>
                </a:solidFill>
                <a:latin typeface="Monterchi Serif Bold"/>
                <a:ea typeface="Monterchi Serif Bold"/>
                <a:cs typeface="Monterchi Serif Bold"/>
                <a:sym typeface="Monterchi Serif Bold"/>
              </a:rPr>
              <a:t>LIMPIEZA  Y TRANSFORMACIÓN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4596820">
            <a:off x="9935249" y="3401101"/>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301578">
            <a:off x="-1311896" y="-2099979"/>
            <a:ext cx="10501467" cy="10861705"/>
          </a:xfrm>
          <a:custGeom>
            <a:avLst/>
            <a:gdLst/>
            <a:ahLst/>
            <a:cxnLst/>
            <a:rect r="r" b="b" t="t" l="l"/>
            <a:pathLst>
              <a:path h="10861705" w="10501467">
                <a:moveTo>
                  <a:pt x="0" y="0"/>
                </a:moveTo>
                <a:lnTo>
                  <a:pt x="10501468" y="0"/>
                </a:lnTo>
                <a:lnTo>
                  <a:pt x="10501468" y="10861704"/>
                </a:lnTo>
                <a:lnTo>
                  <a:pt x="0" y="10861704"/>
                </a:lnTo>
                <a:lnTo>
                  <a:pt x="0" y="0"/>
                </a:lnTo>
                <a:close/>
              </a:path>
            </a:pathLst>
          </a:custGeom>
          <a:blipFill>
            <a:blip r:embed="rId2">
              <a:alphaModFix amt="8999"/>
            </a:blip>
            <a:stretch>
              <a:fillRect l="0" t="0" r="0" b="0"/>
            </a:stretch>
          </a:blipFill>
        </p:spPr>
      </p:sp>
      <p:sp>
        <p:nvSpPr>
          <p:cNvPr name="Freeform 4" id="4"/>
          <p:cNvSpPr/>
          <p:nvPr/>
        </p:nvSpPr>
        <p:spPr>
          <a:xfrm flipH="false" flipV="false" rot="-5400000">
            <a:off x="6780425" y="-1834287"/>
            <a:ext cx="15710072" cy="8797640"/>
          </a:xfrm>
          <a:custGeom>
            <a:avLst/>
            <a:gdLst/>
            <a:ahLst/>
            <a:cxnLst/>
            <a:rect r="r" b="b" t="t" l="l"/>
            <a:pathLst>
              <a:path h="8797640" w="15710072">
                <a:moveTo>
                  <a:pt x="0" y="0"/>
                </a:moveTo>
                <a:lnTo>
                  <a:pt x="15710071" y="0"/>
                </a:lnTo>
                <a:lnTo>
                  <a:pt x="15710071" y="8797640"/>
                </a:lnTo>
                <a:lnTo>
                  <a:pt x="0" y="8797640"/>
                </a:lnTo>
                <a:lnTo>
                  <a:pt x="0" y="0"/>
                </a:lnTo>
                <a:close/>
              </a:path>
            </a:pathLst>
          </a:custGeom>
          <a:blipFill>
            <a:blip r:embed="rId3"/>
            <a:stretch>
              <a:fillRect l="0" t="0" r="0" b="0"/>
            </a:stretch>
          </a:blipFill>
        </p:spPr>
      </p:sp>
      <p:sp>
        <p:nvSpPr>
          <p:cNvPr name="Freeform 5" id="5"/>
          <p:cNvSpPr/>
          <p:nvPr/>
        </p:nvSpPr>
        <p:spPr>
          <a:xfrm flipH="false" flipV="false" rot="0">
            <a:off x="721621" y="4035238"/>
            <a:ext cx="8796150" cy="5816454"/>
          </a:xfrm>
          <a:custGeom>
            <a:avLst/>
            <a:gdLst/>
            <a:ahLst/>
            <a:cxnLst/>
            <a:rect r="r" b="b" t="t" l="l"/>
            <a:pathLst>
              <a:path h="5816454" w="8796150">
                <a:moveTo>
                  <a:pt x="0" y="0"/>
                </a:moveTo>
                <a:lnTo>
                  <a:pt x="8796150" y="0"/>
                </a:lnTo>
                <a:lnTo>
                  <a:pt x="8796150" y="5816454"/>
                </a:lnTo>
                <a:lnTo>
                  <a:pt x="0" y="5816454"/>
                </a:lnTo>
                <a:lnTo>
                  <a:pt x="0" y="0"/>
                </a:lnTo>
                <a:close/>
              </a:path>
            </a:pathLst>
          </a:custGeom>
          <a:blipFill>
            <a:blip r:embed="rId4"/>
            <a:stretch>
              <a:fillRect l="0" t="0" r="0" b="0"/>
            </a:stretch>
          </a:blipFill>
        </p:spPr>
      </p:sp>
      <p:sp>
        <p:nvSpPr>
          <p:cNvPr name="TextBox 6" id="6"/>
          <p:cNvSpPr txBox="true"/>
          <p:nvPr/>
        </p:nvSpPr>
        <p:spPr>
          <a:xfrm rot="0">
            <a:off x="1028700" y="413825"/>
            <a:ext cx="8504836" cy="2447925"/>
          </a:xfrm>
          <a:prstGeom prst="rect">
            <a:avLst/>
          </a:prstGeom>
        </p:spPr>
        <p:txBody>
          <a:bodyPr anchor="t" rtlCol="false" tIns="0" lIns="0" bIns="0" rIns="0">
            <a:spAutoFit/>
          </a:bodyPr>
          <a:lstStyle/>
          <a:p>
            <a:pPr algn="l">
              <a:lnSpc>
                <a:spcPts val="9600"/>
              </a:lnSpc>
            </a:pPr>
            <a:r>
              <a:rPr lang="en-US" b="true" sz="8000">
                <a:solidFill>
                  <a:srgbClr val="3D2917"/>
                </a:solidFill>
                <a:latin typeface="Monterchi Serif Bold"/>
                <a:ea typeface="Monterchi Serif Bold"/>
                <a:cs typeface="Monterchi Serif Bold"/>
                <a:sym typeface="Monterchi Serif Bold"/>
              </a:rPr>
              <a:t>ANÁLISIS CATEGÓRICO</a:t>
            </a:r>
          </a:p>
        </p:txBody>
      </p:sp>
      <p:sp>
        <p:nvSpPr>
          <p:cNvPr name="TextBox 7" id="7"/>
          <p:cNvSpPr txBox="true"/>
          <p:nvPr/>
        </p:nvSpPr>
        <p:spPr>
          <a:xfrm rot="0">
            <a:off x="10538560" y="757281"/>
            <a:ext cx="7438958" cy="8075295"/>
          </a:xfrm>
          <a:prstGeom prst="rect">
            <a:avLst/>
          </a:prstGeom>
        </p:spPr>
        <p:txBody>
          <a:bodyPr anchor="t" rtlCol="false" tIns="0" lIns="0" bIns="0" rIns="0">
            <a:spAutoFit/>
          </a:bodyPr>
          <a:lstStyle/>
          <a:p>
            <a:pPr algn="just">
              <a:lnSpc>
                <a:spcPts val="3779"/>
              </a:lnSpc>
            </a:pPr>
            <a:r>
              <a:rPr lang="en-US" b="true" sz="2700" spc="59">
                <a:solidFill>
                  <a:srgbClr val="3D2917"/>
                </a:solidFill>
                <a:latin typeface="Source Serif Pro Bold"/>
                <a:ea typeface="Source Serif Pro Bold"/>
                <a:cs typeface="Source Serif Pro Bold"/>
                <a:sym typeface="Source Serif Pro Bold"/>
              </a:rPr>
              <a:t>2.0 Estudio de la cardinalidad y Prueba de Kruskal-Wallis y chi cuadrado</a:t>
            </a:r>
          </a:p>
          <a:p>
            <a:pPr algn="just">
              <a:lnSpc>
                <a:spcPts val="3779"/>
              </a:lnSpc>
            </a:pPr>
            <a:r>
              <a:rPr lang="en-US" sz="2700" spc="59">
                <a:solidFill>
                  <a:srgbClr val="3D2917"/>
                </a:solidFill>
                <a:latin typeface="Source Serif Pro"/>
                <a:ea typeface="Source Serif Pro"/>
                <a:cs typeface="Source Serif Pro"/>
                <a:sym typeface="Source Serif Pro"/>
              </a:rPr>
              <a:t>Observamos que las variables marca (brand) y modelo (model) tienen una alta cardinalidad, lo que indica que son las más relevantes para predecir el precio de los relojes. Esto se confirma tanto con la prueba de Chi-cuadrado, , como con la de Kruskal-Wallis, que validó que, a pesar de la distribución no normal de la variable target, las diferencias entre los grupos son estadísticamente significativas. En conjunto, estas pruebas respaldan la i</a:t>
            </a:r>
            <a:r>
              <a:rPr lang="en-US" sz="2700" spc="59">
                <a:solidFill>
                  <a:srgbClr val="3D2917"/>
                </a:solidFill>
                <a:latin typeface="Source Serif Pro"/>
                <a:ea typeface="Source Serif Pro"/>
                <a:cs typeface="Source Serif Pro"/>
                <a:sym typeface="Source Serif Pro"/>
              </a:rPr>
              <a:t>mportancia de marca y modelo como factores clave en la predicción del precio, mientras que otras variables, aunque relacionadas, tienen un impacto menor.</a:t>
            </a:r>
            <a:r>
              <a:rPr lang="en-US" sz="2700" spc="59">
                <a:solidFill>
                  <a:srgbClr val="3D2917"/>
                </a:solidFill>
                <a:latin typeface="Source Serif Pro"/>
                <a:ea typeface="Source Serif Pro"/>
                <a:cs typeface="Source Serif Pro"/>
                <a:sym typeface="Source Serif Pro"/>
              </a:rPr>
              <a:t> </a:t>
            </a:r>
          </a:p>
          <a:p>
            <a:pPr algn="ctr">
              <a:lnSpc>
                <a:spcPts val="3779"/>
              </a:lnSpc>
              <a:spcBef>
                <a:spcPct val="0"/>
              </a:spcBef>
            </a:pPr>
          </a:p>
        </p:txBody>
      </p:sp>
      <p:sp>
        <p:nvSpPr>
          <p:cNvPr name="TextBox 8" id="8"/>
          <p:cNvSpPr txBox="true"/>
          <p:nvPr/>
        </p:nvSpPr>
        <p:spPr>
          <a:xfrm rot="0">
            <a:off x="898292" y="2814125"/>
            <a:ext cx="7016685" cy="2394602"/>
          </a:xfrm>
          <a:prstGeom prst="rect">
            <a:avLst/>
          </a:prstGeom>
        </p:spPr>
        <p:txBody>
          <a:bodyPr anchor="t" rtlCol="false" tIns="0" lIns="0" bIns="0" rIns="0">
            <a:spAutoFit/>
          </a:bodyPr>
          <a:lstStyle/>
          <a:p>
            <a:pPr algn="just">
              <a:lnSpc>
                <a:spcPts val="3868"/>
              </a:lnSpc>
            </a:pPr>
            <a:r>
              <a:rPr lang="en-US" b="true" sz="2763" spc="60">
                <a:solidFill>
                  <a:srgbClr val="3D2917"/>
                </a:solidFill>
                <a:latin typeface="Source Serif Pro Bold"/>
                <a:ea typeface="Source Serif Pro Bold"/>
                <a:cs typeface="Source Serif Pro Bold"/>
                <a:sym typeface="Source Serif Pro Bold"/>
              </a:rPr>
              <a:t>1.0 Frecuencias absolutas, relativas, análisis bivariante y multivariantes</a:t>
            </a:r>
          </a:p>
          <a:p>
            <a:pPr algn="just">
              <a:lnSpc>
                <a:spcPts val="3868"/>
              </a:lnSpc>
            </a:pPr>
          </a:p>
          <a:p>
            <a:pPr algn="just">
              <a:lnSpc>
                <a:spcPts val="3868"/>
              </a:lnSpc>
            </a:pPr>
            <a:r>
              <a:rPr lang="en-US" sz="2763" spc="60">
                <a:solidFill>
                  <a:srgbClr val="3D2917"/>
                </a:solidFill>
                <a:latin typeface="Source Serif Pro"/>
                <a:ea typeface="Source Serif Pro"/>
                <a:cs typeface="Source Serif Pro"/>
                <a:sym typeface="Source Serif Pro"/>
              </a:rPr>
              <a:t> </a:t>
            </a:r>
          </a:p>
          <a:p>
            <a:pPr algn="ctr">
              <a:lnSpc>
                <a:spcPts val="3868"/>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4596820">
            <a:off x="9935249" y="3401101"/>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301578">
            <a:off x="-1413494" y="-1790161"/>
            <a:ext cx="10501467" cy="10861705"/>
          </a:xfrm>
          <a:custGeom>
            <a:avLst/>
            <a:gdLst/>
            <a:ahLst/>
            <a:cxnLst/>
            <a:rect r="r" b="b" t="t" l="l"/>
            <a:pathLst>
              <a:path h="10861705" w="10501467">
                <a:moveTo>
                  <a:pt x="0" y="0"/>
                </a:moveTo>
                <a:lnTo>
                  <a:pt x="10501467" y="0"/>
                </a:lnTo>
                <a:lnTo>
                  <a:pt x="10501467" y="10861705"/>
                </a:lnTo>
                <a:lnTo>
                  <a:pt x="0" y="10861705"/>
                </a:lnTo>
                <a:lnTo>
                  <a:pt x="0" y="0"/>
                </a:lnTo>
                <a:close/>
              </a:path>
            </a:pathLst>
          </a:custGeom>
          <a:blipFill>
            <a:blip r:embed="rId2">
              <a:alphaModFix amt="8999"/>
            </a:blip>
            <a:stretch>
              <a:fillRect l="0" t="0" r="0" b="0"/>
            </a:stretch>
          </a:blipFill>
        </p:spPr>
      </p:sp>
      <p:sp>
        <p:nvSpPr>
          <p:cNvPr name="Freeform 4" id="4"/>
          <p:cNvSpPr/>
          <p:nvPr/>
        </p:nvSpPr>
        <p:spPr>
          <a:xfrm flipH="false" flipV="false" rot="-5400000">
            <a:off x="6780425" y="-1834287"/>
            <a:ext cx="15710072" cy="8797640"/>
          </a:xfrm>
          <a:custGeom>
            <a:avLst/>
            <a:gdLst/>
            <a:ahLst/>
            <a:cxnLst/>
            <a:rect r="r" b="b" t="t" l="l"/>
            <a:pathLst>
              <a:path h="8797640" w="15710072">
                <a:moveTo>
                  <a:pt x="0" y="0"/>
                </a:moveTo>
                <a:lnTo>
                  <a:pt x="15710071" y="0"/>
                </a:lnTo>
                <a:lnTo>
                  <a:pt x="15710071" y="8797640"/>
                </a:lnTo>
                <a:lnTo>
                  <a:pt x="0" y="8797640"/>
                </a:lnTo>
                <a:lnTo>
                  <a:pt x="0" y="0"/>
                </a:lnTo>
                <a:close/>
              </a:path>
            </a:pathLst>
          </a:custGeom>
          <a:blipFill>
            <a:blip r:embed="rId3"/>
            <a:stretch>
              <a:fillRect l="0" t="0" r="0" b="0"/>
            </a:stretch>
          </a:blipFill>
        </p:spPr>
      </p:sp>
      <p:grpSp>
        <p:nvGrpSpPr>
          <p:cNvPr name="Group 5" id="5"/>
          <p:cNvGrpSpPr/>
          <p:nvPr/>
        </p:nvGrpSpPr>
        <p:grpSpPr>
          <a:xfrm rot="0">
            <a:off x="9416173" y="1141497"/>
            <a:ext cx="8946521" cy="8004007"/>
            <a:chOff x="0" y="0"/>
            <a:chExt cx="1259309" cy="1126641"/>
          </a:xfrm>
        </p:grpSpPr>
        <p:sp>
          <p:nvSpPr>
            <p:cNvPr name="Freeform 6" id="6"/>
            <p:cNvSpPr/>
            <p:nvPr/>
          </p:nvSpPr>
          <p:spPr>
            <a:xfrm flipH="false" flipV="false" rot="0">
              <a:off x="0" y="0"/>
              <a:ext cx="1259309" cy="1126641"/>
            </a:xfrm>
            <a:custGeom>
              <a:avLst/>
              <a:gdLst/>
              <a:ahLst/>
              <a:cxnLst/>
              <a:rect r="r" b="b" t="t" l="l"/>
              <a:pathLst>
                <a:path h="1126641" w="1259309">
                  <a:moveTo>
                    <a:pt x="19903" y="0"/>
                  </a:moveTo>
                  <a:lnTo>
                    <a:pt x="1239406" y="0"/>
                  </a:lnTo>
                  <a:cubicBezTo>
                    <a:pt x="1244685" y="0"/>
                    <a:pt x="1249747" y="2097"/>
                    <a:pt x="1253480" y="5830"/>
                  </a:cubicBezTo>
                  <a:cubicBezTo>
                    <a:pt x="1257212" y="9562"/>
                    <a:pt x="1259309" y="14625"/>
                    <a:pt x="1259309" y="19903"/>
                  </a:cubicBezTo>
                  <a:lnTo>
                    <a:pt x="1259309" y="1106738"/>
                  </a:lnTo>
                  <a:cubicBezTo>
                    <a:pt x="1259309" y="1112017"/>
                    <a:pt x="1257212" y="1117079"/>
                    <a:pt x="1253480" y="1120812"/>
                  </a:cubicBezTo>
                  <a:cubicBezTo>
                    <a:pt x="1249747" y="1124544"/>
                    <a:pt x="1244685" y="1126641"/>
                    <a:pt x="1239406" y="1126641"/>
                  </a:cubicBezTo>
                  <a:lnTo>
                    <a:pt x="19903" y="1126641"/>
                  </a:lnTo>
                  <a:cubicBezTo>
                    <a:pt x="14625" y="1126641"/>
                    <a:pt x="9562" y="1124544"/>
                    <a:pt x="5830" y="1120812"/>
                  </a:cubicBezTo>
                  <a:cubicBezTo>
                    <a:pt x="2097" y="1117079"/>
                    <a:pt x="0" y="1112017"/>
                    <a:pt x="0" y="1106738"/>
                  </a:cubicBezTo>
                  <a:lnTo>
                    <a:pt x="0" y="19903"/>
                  </a:lnTo>
                  <a:cubicBezTo>
                    <a:pt x="0" y="14625"/>
                    <a:pt x="2097" y="9562"/>
                    <a:pt x="5830" y="5830"/>
                  </a:cubicBezTo>
                  <a:cubicBezTo>
                    <a:pt x="9562" y="2097"/>
                    <a:pt x="14625" y="0"/>
                    <a:pt x="19903" y="0"/>
                  </a:cubicBezTo>
                  <a:close/>
                </a:path>
              </a:pathLst>
            </a:custGeom>
            <a:blipFill>
              <a:blip r:embed="rId4"/>
              <a:stretch>
                <a:fillRect l="0" t="-1067" r="0" b="-1067"/>
              </a:stretch>
            </a:blipFill>
            <a:ln w="57150" cap="rnd">
              <a:solidFill>
                <a:srgbClr val="947158"/>
              </a:solidFill>
              <a:prstDash val="solid"/>
              <a:round/>
            </a:ln>
          </p:spPr>
        </p:sp>
      </p:grpSp>
      <p:sp>
        <p:nvSpPr>
          <p:cNvPr name="TextBox 7" id="7"/>
          <p:cNvSpPr txBox="true"/>
          <p:nvPr/>
        </p:nvSpPr>
        <p:spPr>
          <a:xfrm rot="0">
            <a:off x="911337" y="207279"/>
            <a:ext cx="8504836" cy="2447925"/>
          </a:xfrm>
          <a:prstGeom prst="rect">
            <a:avLst/>
          </a:prstGeom>
        </p:spPr>
        <p:txBody>
          <a:bodyPr anchor="t" rtlCol="false" tIns="0" lIns="0" bIns="0" rIns="0">
            <a:spAutoFit/>
          </a:bodyPr>
          <a:lstStyle/>
          <a:p>
            <a:pPr algn="l">
              <a:lnSpc>
                <a:spcPts val="9600"/>
              </a:lnSpc>
            </a:pPr>
            <a:r>
              <a:rPr lang="en-US" b="true" sz="8000">
                <a:solidFill>
                  <a:srgbClr val="3D2917"/>
                </a:solidFill>
                <a:latin typeface="Monterchi Serif Bold"/>
                <a:ea typeface="Monterchi Serif Bold"/>
                <a:cs typeface="Monterchi Serif Bold"/>
                <a:sym typeface="Monterchi Serif Bold"/>
              </a:rPr>
              <a:t>ANÁLISIS NUMÉRICO </a:t>
            </a:r>
          </a:p>
        </p:txBody>
      </p:sp>
      <p:sp>
        <p:nvSpPr>
          <p:cNvPr name="TextBox 8" id="8"/>
          <p:cNvSpPr txBox="true"/>
          <p:nvPr/>
        </p:nvSpPr>
        <p:spPr>
          <a:xfrm rot="0">
            <a:off x="428627" y="2598054"/>
            <a:ext cx="8073465" cy="9194699"/>
          </a:xfrm>
          <a:prstGeom prst="rect">
            <a:avLst/>
          </a:prstGeom>
        </p:spPr>
        <p:txBody>
          <a:bodyPr anchor="t" rtlCol="false" tIns="0" lIns="0" bIns="0" rIns="0">
            <a:spAutoFit/>
          </a:bodyPr>
          <a:lstStyle/>
          <a:p>
            <a:pPr algn="just">
              <a:lnSpc>
                <a:spcPts val="3505"/>
              </a:lnSpc>
            </a:pPr>
            <a:r>
              <a:rPr lang="en-US" b="true" sz="2503" spc="55">
                <a:solidFill>
                  <a:srgbClr val="3D2917"/>
                </a:solidFill>
                <a:latin typeface="Source Serif Pro Bold"/>
                <a:ea typeface="Source Serif Pro Bold"/>
                <a:cs typeface="Source Serif Pro Bold"/>
                <a:sym typeface="Source Serif Pro Bold"/>
              </a:rPr>
              <a:t>1.0 Matriz de correlacion</a:t>
            </a:r>
          </a:p>
          <a:p>
            <a:pPr algn="just">
              <a:lnSpc>
                <a:spcPts val="3505"/>
              </a:lnSpc>
            </a:pPr>
          </a:p>
          <a:p>
            <a:pPr algn="just" marL="540608" indent="-270304" lvl="1">
              <a:lnSpc>
                <a:spcPts val="3505"/>
              </a:lnSpc>
              <a:buFont typeface="Arial"/>
              <a:buChar char="•"/>
            </a:pPr>
            <a:r>
              <a:rPr lang="en-US" sz="2503" spc="55">
                <a:solidFill>
                  <a:srgbClr val="3D2917"/>
                </a:solidFill>
                <a:latin typeface="Source Serif Pro"/>
                <a:ea typeface="Source Serif Pro"/>
                <a:cs typeface="Source Serif Pro"/>
                <a:sym typeface="Source Serif Pro"/>
              </a:rPr>
              <a:t>Alta correlación entre variables: Vemos que algunas variables están fuertemente correlacionadas entre sí, lo que indica posible información redundante </a:t>
            </a:r>
          </a:p>
          <a:p>
            <a:pPr algn="just" marL="540608" indent="-270304" lvl="1">
              <a:lnSpc>
                <a:spcPts val="3505"/>
              </a:lnSpc>
              <a:buFont typeface="Arial"/>
              <a:buChar char="•"/>
            </a:pPr>
            <a:r>
              <a:rPr lang="en-US" sz="2503" spc="55">
                <a:solidFill>
                  <a:srgbClr val="3D2917"/>
                </a:solidFill>
                <a:latin typeface="Source Serif Pro"/>
                <a:ea typeface="Source Serif Pro"/>
                <a:cs typeface="Source Serif Pro"/>
                <a:sym typeface="Source Serif Pro"/>
              </a:rPr>
              <a:t>Correlaciones más fuertes con el precio: Se mantienen en Case Thickness y Bandwidth, las cuales, a su vez, están muy correlacionadas con Case Diameter.</a:t>
            </a:r>
          </a:p>
          <a:p>
            <a:pPr algn="just" marL="540608" indent="-270304" lvl="1">
              <a:lnSpc>
                <a:spcPts val="3505"/>
              </a:lnSpc>
              <a:buFont typeface="Arial"/>
              <a:buChar char="•"/>
            </a:pPr>
            <a:r>
              <a:rPr lang="en-US" sz="2503" spc="55">
                <a:solidFill>
                  <a:srgbClr val="3D2917"/>
                </a:solidFill>
                <a:latin typeface="Source Serif Pro"/>
                <a:ea typeface="Source Serif Pro"/>
                <a:cs typeface="Source Serif Pro"/>
                <a:sym typeface="Source Serif Pro"/>
              </a:rPr>
              <a:t>Power Reserve Numeric tiene una correlación baja con</a:t>
            </a:r>
          </a:p>
          <a:p>
            <a:pPr algn="just" marL="540608" indent="-270304" lvl="1">
              <a:lnSpc>
                <a:spcPts val="3505"/>
              </a:lnSpc>
              <a:buFont typeface="Arial"/>
              <a:buChar char="•"/>
            </a:pPr>
            <a:r>
              <a:rPr lang="en-US" sz="2503" spc="55">
                <a:solidFill>
                  <a:srgbClr val="3D2917"/>
                </a:solidFill>
                <a:latin typeface="Source Serif Pro"/>
                <a:ea typeface="Source Serif Pro"/>
                <a:cs typeface="Source Serif Pro"/>
                <a:sym typeface="Source Serif Pro"/>
              </a:rPr>
              <a:t>Correlación negativa con el precio: </a:t>
            </a:r>
          </a:p>
          <a:p>
            <a:pPr algn="just">
              <a:lnSpc>
                <a:spcPts val="3505"/>
              </a:lnSpc>
            </a:pPr>
          </a:p>
          <a:p>
            <a:pPr algn="just">
              <a:lnSpc>
                <a:spcPts val="3505"/>
              </a:lnSpc>
            </a:pPr>
            <a:r>
              <a:rPr lang="en-US" sz="2503" spc="55">
                <a:solidFill>
                  <a:srgbClr val="3D2917"/>
                </a:solidFill>
                <a:latin typeface="Source Serif Pro"/>
                <a:ea typeface="Source Serif Pro"/>
                <a:cs typeface="Source Serif Pro"/>
                <a:sym typeface="Source Serif Pro"/>
              </a:rPr>
              <a:t>2</a:t>
            </a:r>
            <a:r>
              <a:rPr lang="en-US" b="true" sz="2503" spc="55">
                <a:solidFill>
                  <a:srgbClr val="3D2917"/>
                </a:solidFill>
                <a:latin typeface="Source Serif Pro Bold"/>
                <a:ea typeface="Source Serif Pro Bold"/>
                <a:cs typeface="Source Serif Pro Bold"/>
                <a:sym typeface="Source Serif Pro Bold"/>
              </a:rPr>
              <a:t>.0 analisis con Pca</a:t>
            </a:r>
            <a:r>
              <a:rPr lang="en-US" sz="2503" spc="55">
                <a:solidFill>
                  <a:srgbClr val="3D2917"/>
                </a:solidFill>
                <a:latin typeface="Source Serif Pro"/>
                <a:ea typeface="Source Serif Pro"/>
                <a:cs typeface="Source Serif Pro"/>
                <a:sym typeface="Source Serif Pro"/>
              </a:rPr>
              <a:t> Estas variables son esenciales para explicar más del 95% de la varianza en el dataset.</a:t>
            </a:r>
          </a:p>
          <a:p>
            <a:pPr algn="just">
              <a:lnSpc>
                <a:spcPts val="3505"/>
              </a:lnSpc>
            </a:pPr>
          </a:p>
          <a:p>
            <a:pPr algn="just">
              <a:lnSpc>
                <a:spcPts val="3505"/>
              </a:lnSpc>
            </a:pPr>
          </a:p>
          <a:p>
            <a:pPr algn="just">
              <a:lnSpc>
                <a:spcPts val="3505"/>
              </a:lnSpc>
            </a:pPr>
          </a:p>
          <a:p>
            <a:pPr algn="just">
              <a:lnSpc>
                <a:spcPts val="3505"/>
              </a:lnSpc>
            </a:pPr>
          </a:p>
          <a:p>
            <a:pPr algn="ctr">
              <a:lnSpc>
                <a:spcPts val="3505"/>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0">
            <a:off x="-523670" y="5143500"/>
            <a:ext cx="9352494" cy="5237396"/>
          </a:xfrm>
          <a:custGeom>
            <a:avLst/>
            <a:gdLst/>
            <a:ahLst/>
            <a:cxnLst/>
            <a:rect r="r" b="b" t="t" l="l"/>
            <a:pathLst>
              <a:path h="5237396" w="9352494">
                <a:moveTo>
                  <a:pt x="0" y="0"/>
                </a:moveTo>
                <a:lnTo>
                  <a:pt x="9352494" y="0"/>
                </a:lnTo>
                <a:lnTo>
                  <a:pt x="9352494" y="5237396"/>
                </a:lnTo>
                <a:lnTo>
                  <a:pt x="0" y="5237396"/>
                </a:lnTo>
                <a:lnTo>
                  <a:pt x="0" y="0"/>
                </a:lnTo>
                <a:close/>
              </a:path>
            </a:pathLst>
          </a:custGeom>
          <a:blipFill>
            <a:blip r:embed="rId2"/>
            <a:stretch>
              <a:fillRect l="0" t="0" r="0" b="0"/>
            </a:stretch>
          </a:blipFill>
        </p:spPr>
      </p:sp>
      <p:sp>
        <p:nvSpPr>
          <p:cNvPr name="Freeform 3" id="3"/>
          <p:cNvSpPr/>
          <p:nvPr/>
        </p:nvSpPr>
        <p:spPr>
          <a:xfrm flipH="false" flipV="false" rot="0">
            <a:off x="7505499" y="2658391"/>
            <a:ext cx="10782501" cy="5957332"/>
          </a:xfrm>
          <a:custGeom>
            <a:avLst/>
            <a:gdLst/>
            <a:ahLst/>
            <a:cxnLst/>
            <a:rect r="r" b="b" t="t" l="l"/>
            <a:pathLst>
              <a:path h="5957332" w="10782501">
                <a:moveTo>
                  <a:pt x="0" y="0"/>
                </a:moveTo>
                <a:lnTo>
                  <a:pt x="10782501" y="0"/>
                </a:lnTo>
                <a:lnTo>
                  <a:pt x="10782501" y="5957332"/>
                </a:lnTo>
                <a:lnTo>
                  <a:pt x="0" y="5957332"/>
                </a:lnTo>
                <a:lnTo>
                  <a:pt x="0" y="0"/>
                </a:lnTo>
                <a:close/>
              </a:path>
            </a:pathLst>
          </a:custGeom>
          <a:blipFill>
            <a:blip r:embed="rId3"/>
            <a:stretch>
              <a:fillRect l="0" t="0" r="0" b="0"/>
            </a:stretch>
          </a:blipFill>
        </p:spPr>
      </p:sp>
      <p:sp>
        <p:nvSpPr>
          <p:cNvPr name="TextBox 4" id="4"/>
          <p:cNvSpPr txBox="true"/>
          <p:nvPr/>
        </p:nvSpPr>
        <p:spPr>
          <a:xfrm rot="0">
            <a:off x="1028700" y="-142875"/>
            <a:ext cx="15471762" cy="2619375"/>
          </a:xfrm>
          <a:prstGeom prst="rect">
            <a:avLst/>
          </a:prstGeom>
        </p:spPr>
        <p:txBody>
          <a:bodyPr anchor="t" rtlCol="false" tIns="0" lIns="0" bIns="0" rIns="0">
            <a:spAutoFit/>
          </a:bodyPr>
          <a:lstStyle/>
          <a:p>
            <a:pPr algn="ctr">
              <a:lnSpc>
                <a:spcPts val="10500"/>
              </a:lnSpc>
            </a:pPr>
            <a:r>
              <a:rPr lang="en-US" b="true" sz="7500">
                <a:solidFill>
                  <a:srgbClr val="3D2917"/>
                </a:solidFill>
                <a:latin typeface="Monterchi Serif Bold"/>
                <a:ea typeface="Monterchi Serif Bold"/>
                <a:cs typeface="Monterchi Serif Bold"/>
                <a:sym typeface="Monterchi Serif Bold"/>
              </a:rPr>
              <a:t>PREPROCESAMIENTO - ANÁLISIS CATEGÓRICO</a:t>
            </a:r>
          </a:p>
        </p:txBody>
      </p:sp>
      <p:sp>
        <p:nvSpPr>
          <p:cNvPr name="TextBox 5" id="5"/>
          <p:cNvSpPr txBox="true"/>
          <p:nvPr/>
        </p:nvSpPr>
        <p:spPr>
          <a:xfrm rot="0">
            <a:off x="202590" y="2219081"/>
            <a:ext cx="6799120" cy="7599045"/>
          </a:xfrm>
          <a:prstGeom prst="rect">
            <a:avLst/>
          </a:prstGeom>
        </p:spPr>
        <p:txBody>
          <a:bodyPr anchor="t" rtlCol="false" tIns="0" lIns="0" bIns="0" rIns="0">
            <a:spAutoFit/>
          </a:bodyPr>
          <a:lstStyle/>
          <a:p>
            <a:pPr algn="l">
              <a:lnSpc>
                <a:spcPts val="3779"/>
              </a:lnSpc>
            </a:pPr>
            <a:r>
              <a:rPr lang="en-US" sz="2700" spc="-62">
                <a:solidFill>
                  <a:srgbClr val="3D2917"/>
                </a:solidFill>
                <a:latin typeface="Source Sans Pro"/>
                <a:ea typeface="Source Sans Pro"/>
                <a:cs typeface="Source Sans Pro"/>
                <a:sym typeface="Source Sans Pro"/>
              </a:rPr>
              <a:t>Se realizó un análisis exhaustivo de las variables categóricas, con el fin, descartarlas o  de reducir el numero de  valores únicos y evitar el sobreajuste (overfitting), ser realizó un mapeo de varias variables.</a:t>
            </a:r>
          </a:p>
          <a:p>
            <a:pPr algn="l">
              <a:lnSpc>
                <a:spcPts val="3779"/>
              </a:lnSpc>
            </a:pPr>
          </a:p>
          <a:p>
            <a:pPr algn="l">
              <a:lnSpc>
                <a:spcPts val="3779"/>
              </a:lnSpc>
            </a:pPr>
            <a:r>
              <a:rPr lang="en-US" sz="2700" spc="-62">
                <a:solidFill>
                  <a:srgbClr val="3D2917"/>
                </a:solidFill>
                <a:latin typeface="Source Sans Pro"/>
                <a:ea typeface="Source Sans Pro"/>
                <a:cs typeface="Source Sans Pro"/>
                <a:sym typeface="Source Sans Pro"/>
              </a:rPr>
              <a:t>En concreto model y brand se agruparon por cluster para mejorar las predicciones dandole sentido a la agrupacion.</a:t>
            </a:r>
          </a:p>
          <a:p>
            <a:pPr algn="l">
              <a:lnSpc>
                <a:spcPts val="3779"/>
              </a:lnSpc>
            </a:pPr>
          </a:p>
          <a:p>
            <a:pPr algn="l">
              <a:lnSpc>
                <a:spcPts val="3779"/>
              </a:lnSpc>
            </a:pPr>
            <a:r>
              <a:rPr lang="en-US" sz="2700" spc="-62">
                <a:solidFill>
                  <a:srgbClr val="3D2917"/>
                </a:solidFill>
                <a:latin typeface="Source Sans Pro"/>
                <a:ea typeface="Source Sans Pro"/>
                <a:cs typeface="Source Sans Pro"/>
                <a:sym typeface="Source Sans Pro"/>
              </a:rPr>
              <a:t>Se aplicó  posteriormente un One-Hot Encoding,dentro del pipeline  en las variables  ya reducidas previamente  para que los modelos puedan manejar mejor la variabilidad sin perder información esencial.</a:t>
            </a:r>
          </a:p>
          <a:p>
            <a:pPr algn="l">
              <a:lnSpc>
                <a:spcPts val="3779"/>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DAGi7TGoKIg</dc:identifier>
  <dcterms:modified xsi:type="dcterms:W3CDTF">2011-08-01T06:04:30Z</dcterms:modified>
  <cp:revision>1</cp:revision>
  <dc:title>Presentación Diapositivas Propuesta Proyecto Orgánico Marrón y Beige</dc:title>
</cp:coreProperties>
</file>

<file path=docProps/thumbnail.jpeg>
</file>